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x="18288000" cy="10287000"/>
  <p:notesSz cx="6858000" cy="9144000"/>
  <p:embeddedFontLst>
    <p:embeddedFont>
      <p:font typeface="Playfair Display Bold" charset="1" panose="00000000000000000000"/>
      <p:regular r:id="rId40"/>
    </p:embeddedFont>
    <p:embeddedFont>
      <p:font typeface="Raleway" charset="1" panose="00000000000000000000"/>
      <p:regular r:id="rId41"/>
    </p:embeddedFont>
    <p:embeddedFont>
      <p:font typeface="Montserrat" charset="1" panose="00000500000000000000"/>
      <p:regular r:id="rId42"/>
    </p:embeddedFont>
    <p:embeddedFont>
      <p:font typeface="Playfair Display" charset="1" panose="00000000000000000000"/>
      <p:regular r:id="rId43"/>
    </p:embeddedFont>
    <p:embeddedFont>
      <p:font typeface="Raleway Italics" charset="1" panose="00000000000000000000"/>
      <p:regular r:id="rId44"/>
    </p:embeddedFont>
    <p:embeddedFont>
      <p:font typeface="Raleway Bold" charset="1" panose="00000000000000000000"/>
      <p:regular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5.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7.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2F4F3"/>
        </a:solidFill>
      </p:bgPr>
    </p:bg>
    <p:spTree>
      <p:nvGrpSpPr>
        <p:cNvPr id="1" name=""/>
        <p:cNvGrpSpPr/>
        <p:nvPr/>
      </p:nvGrpSpPr>
      <p:grpSpPr>
        <a:xfrm>
          <a:off x="0" y="0"/>
          <a:ext cx="0" cy="0"/>
          <a:chOff x="0" y="0"/>
          <a:chExt cx="0" cy="0"/>
        </a:xfrm>
      </p:grpSpPr>
      <p:sp>
        <p:nvSpPr>
          <p:cNvPr name="AutoShape 2" id="2"/>
          <p:cNvSpPr/>
          <p:nvPr/>
        </p:nvSpPr>
        <p:spPr>
          <a:xfrm rot="0">
            <a:off x="-358621" y="-335158"/>
            <a:ext cx="3911039" cy="10957317"/>
          </a:xfrm>
          <a:prstGeom prst="rect">
            <a:avLst/>
          </a:prstGeom>
          <a:solidFill>
            <a:srgbClr val="BEA8A7">
              <a:alpha val="19608"/>
            </a:srgbClr>
          </a:solidFill>
        </p:spPr>
      </p:sp>
      <p:grpSp>
        <p:nvGrpSpPr>
          <p:cNvPr name="Group 3" id="3"/>
          <p:cNvGrpSpPr/>
          <p:nvPr/>
        </p:nvGrpSpPr>
        <p:grpSpPr>
          <a:xfrm rot="0">
            <a:off x="2991611" y="2392039"/>
            <a:ext cx="11565152" cy="4573088"/>
            <a:chOff x="0" y="0"/>
            <a:chExt cx="15420202" cy="6097450"/>
          </a:xfrm>
        </p:grpSpPr>
        <p:sp>
          <p:nvSpPr>
            <p:cNvPr name="AutoShape 4" id="4"/>
            <p:cNvSpPr/>
            <p:nvPr/>
          </p:nvSpPr>
          <p:spPr>
            <a:xfrm rot="0">
              <a:off x="700174" y="4677787"/>
              <a:ext cx="14720028" cy="46172"/>
            </a:xfrm>
            <a:prstGeom prst="rect">
              <a:avLst/>
            </a:prstGeom>
            <a:solidFill>
              <a:srgbClr val="302E2C"/>
            </a:solidFill>
          </p:spPr>
        </p:sp>
        <p:sp>
          <p:nvSpPr>
            <p:cNvPr name="TextBox 5" id="5"/>
            <p:cNvSpPr txBox="true"/>
            <p:nvPr/>
          </p:nvSpPr>
          <p:spPr>
            <a:xfrm rot="0">
              <a:off x="700174" y="531062"/>
              <a:ext cx="14717370" cy="3485072"/>
            </a:xfrm>
            <a:prstGeom prst="rect">
              <a:avLst/>
            </a:prstGeom>
          </p:spPr>
          <p:txBody>
            <a:bodyPr anchor="t" rtlCol="false" tIns="0" lIns="0" bIns="0" rIns="0">
              <a:spAutoFit/>
            </a:bodyPr>
            <a:lstStyle/>
            <a:p>
              <a:pPr algn="l">
                <a:lnSpc>
                  <a:spcPts val="9840"/>
                </a:lnSpc>
              </a:pPr>
              <a:r>
                <a:rPr lang="en-US" b="true" sz="9840" spc="196">
                  <a:solidFill>
                    <a:srgbClr val="302E2C"/>
                  </a:solidFill>
                  <a:latin typeface="Playfair Display Bold"/>
                  <a:ea typeface="Playfair Display Bold"/>
                  <a:cs typeface="Playfair Display Bold"/>
                  <a:sym typeface="Playfair Display Bold"/>
                </a:rPr>
                <a:t>NEURODIVERSES SCHREIBEN</a:t>
              </a:r>
            </a:p>
          </p:txBody>
        </p:sp>
        <p:sp>
          <p:nvSpPr>
            <p:cNvPr name="TextBox 6" id="6"/>
            <p:cNvSpPr txBox="true"/>
            <p:nvPr/>
          </p:nvSpPr>
          <p:spPr>
            <a:xfrm rot="0">
              <a:off x="700174" y="5163365"/>
              <a:ext cx="14717370" cy="934085"/>
            </a:xfrm>
            <a:prstGeom prst="rect">
              <a:avLst/>
            </a:prstGeom>
          </p:spPr>
          <p:txBody>
            <a:bodyPr anchor="t" rtlCol="false" tIns="0" lIns="0" bIns="0" rIns="0">
              <a:spAutoFit/>
            </a:bodyPr>
            <a:lstStyle/>
            <a:p>
              <a:pPr algn="l">
                <a:lnSpc>
                  <a:spcPts val="5880"/>
                </a:lnSpc>
              </a:pPr>
              <a:r>
                <a:rPr lang="en-US" sz="4200" spc="210">
                  <a:solidFill>
                    <a:srgbClr val="302E2C"/>
                  </a:solidFill>
                  <a:latin typeface="Raleway"/>
                  <a:ea typeface="Raleway"/>
                  <a:cs typeface="Raleway"/>
                  <a:sym typeface="Raleway"/>
                </a:rPr>
                <a:t>in der Wissenschaft</a:t>
              </a:r>
            </a:p>
          </p:txBody>
        </p:sp>
        <p:grpSp>
          <p:nvGrpSpPr>
            <p:cNvPr name="Group 7" id="7"/>
            <p:cNvGrpSpPr/>
            <p:nvPr/>
          </p:nvGrpSpPr>
          <p:grpSpPr>
            <a:xfrm rot="0">
              <a:off x="0" y="0"/>
              <a:ext cx="871578" cy="901225"/>
              <a:chOff x="0" y="0"/>
              <a:chExt cx="628022" cy="649385"/>
            </a:xfrm>
          </p:grpSpPr>
          <p:sp>
            <p:nvSpPr>
              <p:cNvPr name="Freeform 8" id="8"/>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grpSp>
      <p:sp>
        <p:nvSpPr>
          <p:cNvPr name="Freeform 9" id="9"/>
          <p:cNvSpPr/>
          <p:nvPr/>
        </p:nvSpPr>
        <p:spPr>
          <a:xfrm flipH="false" flipV="false" rot="0">
            <a:off x="13828656" y="6406509"/>
            <a:ext cx="3430644" cy="3430644"/>
          </a:xfrm>
          <a:custGeom>
            <a:avLst/>
            <a:gdLst/>
            <a:ahLst/>
            <a:cxnLst/>
            <a:rect r="r" b="b" t="t" l="l"/>
            <a:pathLst>
              <a:path h="3430644" w="3430644">
                <a:moveTo>
                  <a:pt x="0" y="0"/>
                </a:moveTo>
                <a:lnTo>
                  <a:pt x="3430644" y="0"/>
                </a:lnTo>
                <a:lnTo>
                  <a:pt x="3430644" y="3430645"/>
                </a:lnTo>
                <a:lnTo>
                  <a:pt x="0" y="3430645"/>
                </a:lnTo>
                <a:lnTo>
                  <a:pt x="0" y="0"/>
                </a:lnTo>
                <a:close/>
              </a:path>
            </a:pathLst>
          </a:custGeom>
          <a:blipFill>
            <a:blip r:embed="rId2"/>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2F4F3"/>
        </a:solidFill>
      </p:bgPr>
    </p:bg>
    <p:spTree>
      <p:nvGrpSpPr>
        <p:cNvPr id="1" name=""/>
        <p:cNvGrpSpPr/>
        <p:nvPr/>
      </p:nvGrpSpPr>
      <p:grpSpPr>
        <a:xfrm>
          <a:off x="0" y="0"/>
          <a:ext cx="0" cy="0"/>
          <a:chOff x="0" y="0"/>
          <a:chExt cx="0" cy="0"/>
        </a:xfrm>
      </p:grpSpPr>
      <p:sp>
        <p:nvSpPr>
          <p:cNvPr name="AutoShape 2" id="2"/>
          <p:cNvSpPr/>
          <p:nvPr/>
        </p:nvSpPr>
        <p:spPr>
          <a:xfrm rot="0">
            <a:off x="-301646" y="-257059"/>
            <a:ext cx="18891292" cy="4638559"/>
          </a:xfrm>
          <a:prstGeom prst="rect">
            <a:avLst/>
          </a:prstGeom>
          <a:solidFill>
            <a:srgbClr val="BEA8A7">
              <a:alpha val="19608"/>
            </a:srgbClr>
          </a:solidFill>
        </p:spPr>
      </p:sp>
      <p:grpSp>
        <p:nvGrpSpPr>
          <p:cNvPr name="Group 3" id="3"/>
          <p:cNvGrpSpPr/>
          <p:nvPr/>
        </p:nvGrpSpPr>
        <p:grpSpPr>
          <a:xfrm rot="-10800000">
            <a:off x="16620892" y="8761815"/>
            <a:ext cx="881602" cy="911590"/>
            <a:chOff x="0" y="0"/>
            <a:chExt cx="628022" cy="649385"/>
          </a:xfrm>
        </p:grpSpPr>
        <p:sp>
          <p:nvSpPr>
            <p:cNvPr name="Freeform 4" id="4"/>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sp>
        <p:nvSpPr>
          <p:cNvPr name="Freeform 5" id="5"/>
          <p:cNvSpPr/>
          <p:nvPr/>
        </p:nvSpPr>
        <p:spPr>
          <a:xfrm flipH="false" flipV="false" rot="0">
            <a:off x="1639226" y="796667"/>
            <a:ext cx="15009549" cy="8461633"/>
          </a:xfrm>
          <a:custGeom>
            <a:avLst/>
            <a:gdLst/>
            <a:ahLst/>
            <a:cxnLst/>
            <a:rect r="r" b="b" t="t" l="l"/>
            <a:pathLst>
              <a:path h="8461633" w="15009549">
                <a:moveTo>
                  <a:pt x="0" y="0"/>
                </a:moveTo>
                <a:lnTo>
                  <a:pt x="15009548" y="0"/>
                </a:lnTo>
                <a:lnTo>
                  <a:pt x="15009548" y="8461633"/>
                </a:lnTo>
                <a:lnTo>
                  <a:pt x="0" y="8461633"/>
                </a:lnTo>
                <a:lnTo>
                  <a:pt x="0" y="0"/>
                </a:lnTo>
                <a:close/>
              </a:path>
            </a:pathLst>
          </a:custGeom>
          <a:blipFill>
            <a:blip r:embed="rId2"/>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41074" r="0" b="-126260"/>
            </a:stretch>
          </a:blipFill>
        </p:spPr>
      </p:sp>
      <p:grpSp>
        <p:nvGrpSpPr>
          <p:cNvPr name="Group 3" id="3"/>
          <p:cNvGrpSpPr/>
          <p:nvPr/>
        </p:nvGrpSpPr>
        <p:grpSpPr>
          <a:xfrm rot="0">
            <a:off x="1028700" y="917210"/>
            <a:ext cx="881602" cy="911590"/>
            <a:chOff x="0" y="0"/>
            <a:chExt cx="628022" cy="649385"/>
          </a:xfrm>
        </p:grpSpPr>
        <p:sp>
          <p:nvSpPr>
            <p:cNvPr name="Freeform 4" id="4"/>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grpSp>
        <p:nvGrpSpPr>
          <p:cNvPr name="Group 5" id="5"/>
          <p:cNvGrpSpPr/>
          <p:nvPr/>
        </p:nvGrpSpPr>
        <p:grpSpPr>
          <a:xfrm rot="-10800000">
            <a:off x="16377698" y="8346710"/>
            <a:ext cx="881602" cy="911590"/>
            <a:chOff x="0" y="0"/>
            <a:chExt cx="628022" cy="649385"/>
          </a:xfrm>
        </p:grpSpPr>
        <p:sp>
          <p:nvSpPr>
            <p:cNvPr name="Freeform 6" id="6"/>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sp>
        <p:nvSpPr>
          <p:cNvPr name="AutoShape 7" id="7"/>
          <p:cNvSpPr/>
          <p:nvPr/>
        </p:nvSpPr>
        <p:spPr>
          <a:xfrm rot="0">
            <a:off x="1329196" y="1373005"/>
            <a:ext cx="4240807" cy="2135777"/>
          </a:xfrm>
          <a:prstGeom prst="rect">
            <a:avLst/>
          </a:prstGeom>
          <a:solidFill>
            <a:srgbClr val="BEA8A7">
              <a:alpha val="19608"/>
            </a:srgbClr>
          </a:solidFill>
        </p:spPr>
      </p:sp>
      <p:sp>
        <p:nvSpPr>
          <p:cNvPr name="TextBox 8" id="8"/>
          <p:cNvSpPr txBox="true"/>
          <p:nvPr/>
        </p:nvSpPr>
        <p:spPr>
          <a:xfrm rot="0">
            <a:off x="1139023" y="1661428"/>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Executive Load</a:t>
            </a:r>
          </a:p>
        </p:txBody>
      </p:sp>
      <p:sp>
        <p:nvSpPr>
          <p:cNvPr name="AutoShape 9" id="9"/>
          <p:cNvSpPr/>
          <p:nvPr/>
        </p:nvSpPr>
        <p:spPr>
          <a:xfrm rot="0">
            <a:off x="1329196" y="4271186"/>
            <a:ext cx="4240807" cy="2135777"/>
          </a:xfrm>
          <a:prstGeom prst="rect">
            <a:avLst/>
          </a:prstGeom>
          <a:solidFill>
            <a:srgbClr val="BEA8A7">
              <a:alpha val="19608"/>
            </a:srgbClr>
          </a:solidFill>
        </p:spPr>
      </p:sp>
      <p:sp>
        <p:nvSpPr>
          <p:cNvPr name="AutoShape 10" id="10"/>
          <p:cNvSpPr/>
          <p:nvPr/>
        </p:nvSpPr>
        <p:spPr>
          <a:xfrm rot="0">
            <a:off x="1329196" y="7169368"/>
            <a:ext cx="4240807" cy="2135777"/>
          </a:xfrm>
          <a:prstGeom prst="rect">
            <a:avLst/>
          </a:prstGeom>
          <a:solidFill>
            <a:srgbClr val="BEA8A7">
              <a:alpha val="19608"/>
            </a:srgbClr>
          </a:solidFill>
        </p:spPr>
      </p:sp>
      <p:sp>
        <p:nvSpPr>
          <p:cNvPr name="AutoShape 11" id="11"/>
          <p:cNvSpPr/>
          <p:nvPr/>
        </p:nvSpPr>
        <p:spPr>
          <a:xfrm rot="0">
            <a:off x="6637941" y="1373005"/>
            <a:ext cx="4240807" cy="2135777"/>
          </a:xfrm>
          <a:prstGeom prst="rect">
            <a:avLst/>
          </a:prstGeom>
          <a:solidFill>
            <a:srgbClr val="BEA8A7">
              <a:alpha val="19608"/>
            </a:srgbClr>
          </a:solidFill>
        </p:spPr>
      </p:sp>
      <p:sp>
        <p:nvSpPr>
          <p:cNvPr name="TextBox 12" id="12"/>
          <p:cNvSpPr txBox="true"/>
          <p:nvPr/>
        </p:nvSpPr>
        <p:spPr>
          <a:xfrm rot="0">
            <a:off x="543357" y="4558071"/>
            <a:ext cx="5812484"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Contest Switching</a:t>
            </a:r>
          </a:p>
        </p:txBody>
      </p:sp>
      <p:sp>
        <p:nvSpPr>
          <p:cNvPr name="TextBox 13" id="13"/>
          <p:cNvSpPr txBox="true"/>
          <p:nvPr/>
        </p:nvSpPr>
        <p:spPr>
          <a:xfrm rot="0">
            <a:off x="543357" y="7847903"/>
            <a:ext cx="5812484" cy="794680"/>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Vernetzung</a:t>
            </a:r>
          </a:p>
        </p:txBody>
      </p:sp>
      <p:sp>
        <p:nvSpPr>
          <p:cNvPr name="TextBox 14" id="14"/>
          <p:cNvSpPr txBox="true"/>
          <p:nvPr/>
        </p:nvSpPr>
        <p:spPr>
          <a:xfrm rot="0">
            <a:off x="6447769" y="1659889"/>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Executive Drain</a:t>
            </a:r>
          </a:p>
        </p:txBody>
      </p:sp>
      <p:sp>
        <p:nvSpPr>
          <p:cNvPr name="AutoShape 15" id="15"/>
          <p:cNvSpPr/>
          <p:nvPr/>
        </p:nvSpPr>
        <p:spPr>
          <a:xfrm rot="0">
            <a:off x="6637941" y="4271186"/>
            <a:ext cx="4240807" cy="2135777"/>
          </a:xfrm>
          <a:prstGeom prst="rect">
            <a:avLst/>
          </a:prstGeom>
          <a:solidFill>
            <a:srgbClr val="BEA8A7">
              <a:alpha val="19608"/>
            </a:srgbClr>
          </a:solidFill>
        </p:spPr>
      </p:sp>
      <p:sp>
        <p:nvSpPr>
          <p:cNvPr name="TextBox 16" id="16"/>
          <p:cNvSpPr txBox="true"/>
          <p:nvPr/>
        </p:nvSpPr>
        <p:spPr>
          <a:xfrm rot="0">
            <a:off x="6447769" y="4558071"/>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The Wall of Awful</a:t>
            </a:r>
          </a:p>
        </p:txBody>
      </p:sp>
      <p:sp>
        <p:nvSpPr>
          <p:cNvPr name="AutoShape 17" id="17"/>
          <p:cNvSpPr/>
          <p:nvPr/>
        </p:nvSpPr>
        <p:spPr>
          <a:xfrm rot="0">
            <a:off x="6637941" y="7122523"/>
            <a:ext cx="4240807" cy="2135777"/>
          </a:xfrm>
          <a:prstGeom prst="rect">
            <a:avLst/>
          </a:prstGeom>
          <a:solidFill>
            <a:srgbClr val="BEA8A7">
              <a:alpha val="19608"/>
            </a:srgbClr>
          </a:solidFill>
        </p:spPr>
      </p:sp>
      <p:sp>
        <p:nvSpPr>
          <p:cNvPr name="TextBox 18" id="18"/>
          <p:cNvSpPr txBox="true"/>
          <p:nvPr/>
        </p:nvSpPr>
        <p:spPr>
          <a:xfrm rot="0">
            <a:off x="6447769" y="7409407"/>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Unerledigte Aufgaben</a:t>
            </a:r>
          </a:p>
        </p:txBody>
      </p:sp>
      <p:sp>
        <p:nvSpPr>
          <p:cNvPr name="AutoShape 19" id="19"/>
          <p:cNvSpPr/>
          <p:nvPr/>
        </p:nvSpPr>
        <p:spPr>
          <a:xfrm rot="0">
            <a:off x="11946719" y="1374544"/>
            <a:ext cx="4240807" cy="2135777"/>
          </a:xfrm>
          <a:prstGeom prst="rect">
            <a:avLst/>
          </a:prstGeom>
          <a:solidFill>
            <a:srgbClr val="BEA8A7">
              <a:alpha val="19608"/>
            </a:srgbClr>
          </a:solidFill>
        </p:spPr>
      </p:sp>
      <p:sp>
        <p:nvSpPr>
          <p:cNvPr name="TextBox 20" id="20"/>
          <p:cNvSpPr txBox="true"/>
          <p:nvPr/>
        </p:nvSpPr>
        <p:spPr>
          <a:xfrm rot="0">
            <a:off x="11756547" y="2054618"/>
            <a:ext cx="4621151" cy="794680"/>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Hyperfokus</a:t>
            </a:r>
          </a:p>
        </p:txBody>
      </p:sp>
      <p:sp>
        <p:nvSpPr>
          <p:cNvPr name="AutoShape 21" id="21"/>
          <p:cNvSpPr/>
          <p:nvPr/>
        </p:nvSpPr>
        <p:spPr>
          <a:xfrm rot="0">
            <a:off x="11946719" y="4271186"/>
            <a:ext cx="4240807" cy="2135777"/>
          </a:xfrm>
          <a:prstGeom prst="rect">
            <a:avLst/>
          </a:prstGeom>
          <a:solidFill>
            <a:srgbClr val="BEA8A7">
              <a:alpha val="19608"/>
            </a:srgbClr>
          </a:solidFill>
        </p:spPr>
      </p:sp>
      <p:sp>
        <p:nvSpPr>
          <p:cNvPr name="TextBox 22" id="22"/>
          <p:cNvSpPr txBox="true"/>
          <p:nvPr/>
        </p:nvSpPr>
        <p:spPr>
          <a:xfrm rot="0">
            <a:off x="11756547" y="4164882"/>
            <a:ext cx="4621151" cy="2367437"/>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Aufmerk-samkeits-Paradoxon</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2F4F3"/>
        </a:solidFill>
      </p:bgPr>
    </p:bg>
    <p:spTree>
      <p:nvGrpSpPr>
        <p:cNvPr id="1" name=""/>
        <p:cNvGrpSpPr/>
        <p:nvPr/>
      </p:nvGrpSpPr>
      <p:grpSpPr>
        <a:xfrm>
          <a:off x="0" y="0"/>
          <a:ext cx="0" cy="0"/>
          <a:chOff x="0" y="0"/>
          <a:chExt cx="0" cy="0"/>
        </a:xfrm>
      </p:grpSpPr>
      <p:sp>
        <p:nvSpPr>
          <p:cNvPr name="AutoShape 2" id="2"/>
          <p:cNvSpPr/>
          <p:nvPr/>
        </p:nvSpPr>
        <p:spPr>
          <a:xfrm rot="0">
            <a:off x="10280803" y="-157316"/>
            <a:ext cx="5589482" cy="3410456"/>
          </a:xfrm>
          <a:prstGeom prst="rect">
            <a:avLst/>
          </a:prstGeom>
          <a:solidFill>
            <a:srgbClr val="BEA8A7">
              <a:alpha val="19608"/>
            </a:srgbClr>
          </a:solidFill>
        </p:spPr>
      </p:sp>
      <p:sp>
        <p:nvSpPr>
          <p:cNvPr name="AutoShape 3" id="3"/>
          <p:cNvSpPr/>
          <p:nvPr/>
        </p:nvSpPr>
        <p:spPr>
          <a:xfrm rot="0">
            <a:off x="859210" y="2551608"/>
            <a:ext cx="9252103" cy="46704"/>
          </a:xfrm>
          <a:prstGeom prst="rect">
            <a:avLst/>
          </a:prstGeom>
          <a:solidFill>
            <a:srgbClr val="302E2C"/>
          </a:solidFill>
        </p:spPr>
      </p:sp>
      <p:sp>
        <p:nvSpPr>
          <p:cNvPr name="Freeform 4" id="4"/>
          <p:cNvSpPr/>
          <p:nvPr/>
        </p:nvSpPr>
        <p:spPr>
          <a:xfrm flipH="false" flipV="false" rot="0">
            <a:off x="10280803" y="255206"/>
            <a:ext cx="6447327" cy="2740759"/>
          </a:xfrm>
          <a:custGeom>
            <a:avLst/>
            <a:gdLst/>
            <a:ahLst/>
            <a:cxnLst/>
            <a:rect r="r" b="b" t="t" l="l"/>
            <a:pathLst>
              <a:path h="2740759" w="6447327">
                <a:moveTo>
                  <a:pt x="0" y="0"/>
                </a:moveTo>
                <a:lnTo>
                  <a:pt x="6447327" y="0"/>
                </a:lnTo>
                <a:lnTo>
                  <a:pt x="6447327" y="2740760"/>
                </a:lnTo>
                <a:lnTo>
                  <a:pt x="0" y="2740760"/>
                </a:lnTo>
                <a:lnTo>
                  <a:pt x="0" y="0"/>
                </a:lnTo>
                <a:close/>
              </a:path>
            </a:pathLst>
          </a:custGeom>
          <a:blipFill>
            <a:blip r:embed="rId2"/>
            <a:stretch>
              <a:fillRect l="-8989" t="-21025" r="-12153" b="-163949"/>
            </a:stretch>
          </a:blipFill>
        </p:spPr>
      </p:sp>
      <p:grpSp>
        <p:nvGrpSpPr>
          <p:cNvPr name="Group 5" id="5"/>
          <p:cNvGrpSpPr/>
          <p:nvPr/>
        </p:nvGrpSpPr>
        <p:grpSpPr>
          <a:xfrm rot="-10800000">
            <a:off x="16377698" y="8668330"/>
            <a:ext cx="881602" cy="911590"/>
            <a:chOff x="0" y="0"/>
            <a:chExt cx="628022" cy="649385"/>
          </a:xfrm>
        </p:grpSpPr>
        <p:sp>
          <p:nvSpPr>
            <p:cNvPr name="Freeform 6" id="6"/>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sp>
        <p:nvSpPr>
          <p:cNvPr name="TextBox 7" id="7"/>
          <p:cNvSpPr txBox="true"/>
          <p:nvPr/>
        </p:nvSpPr>
        <p:spPr>
          <a:xfrm rot="0">
            <a:off x="1028700" y="3481741"/>
            <a:ext cx="15221998" cy="5280897"/>
          </a:xfrm>
          <a:prstGeom prst="rect">
            <a:avLst/>
          </a:prstGeom>
        </p:spPr>
        <p:txBody>
          <a:bodyPr anchor="t" rtlCol="false" tIns="0" lIns="0" bIns="0" rIns="0">
            <a:spAutoFit/>
          </a:bodyPr>
          <a:lstStyle/>
          <a:p>
            <a:pPr algn="l">
              <a:lnSpc>
                <a:spcPts val="4712"/>
              </a:lnSpc>
            </a:pPr>
            <a:r>
              <a:rPr lang="en-US" sz="2891" spc="28">
                <a:solidFill>
                  <a:srgbClr val="302E2C"/>
                </a:solidFill>
                <a:latin typeface="Montserrat"/>
                <a:ea typeface="Montserrat"/>
                <a:cs typeface="Montserrat"/>
                <a:sym typeface="Montserrat"/>
              </a:rPr>
              <a:t>Man kön</a:t>
            </a:r>
            <a:r>
              <a:rPr lang="en-US" sz="2891" spc="28">
                <a:solidFill>
                  <a:srgbClr val="302E2C"/>
                </a:solidFill>
                <a:latin typeface="Montserrat"/>
                <a:ea typeface="Montserrat"/>
                <a:cs typeface="Montserrat"/>
                <a:sym typeface="Montserrat"/>
              </a:rPr>
              <a:t>nte es mit neuronaler, also „nervlicher“ Vielfalt übersetzen... Deshalb vergleiche ich Gehirne gerne mit Schneeflocken – die sehen auch von Weitem alle gleich aus, aber unter dem Mikroskop sieht man dann, dass sie alle unterschiedlich sind...</a:t>
            </a:r>
          </a:p>
          <a:p>
            <a:pPr algn="l">
              <a:lnSpc>
                <a:spcPts val="4712"/>
              </a:lnSpc>
            </a:pPr>
            <a:r>
              <a:rPr lang="en-US" sz="2891" spc="28">
                <a:solidFill>
                  <a:srgbClr val="302E2C"/>
                </a:solidFill>
                <a:latin typeface="Montserrat"/>
                <a:ea typeface="Montserrat"/>
                <a:cs typeface="Montserrat"/>
                <a:sym typeface="Montserrat"/>
              </a:rPr>
              <a:t>Nach letzten Zählungen haben wir Menschen 86 Milliarden Nervenzellen. Jede dieser Nervenzellen geht 1000 bis 10.000 Verbindungen mit anderen Nervenzellen ein, wobei jede Nervenzelle bereits so kompliziert ist wie eine ganze Stadt... Darum ist es unmöglich, dass zwei Menschen über dasselbe Gehirn verfügen. Selbst eineiige Zwillinge haben total unterschiedliche Gehirne. </a:t>
            </a:r>
          </a:p>
        </p:txBody>
      </p:sp>
      <p:sp>
        <p:nvSpPr>
          <p:cNvPr name="TextBox 8" id="8"/>
          <p:cNvSpPr txBox="true"/>
          <p:nvPr/>
        </p:nvSpPr>
        <p:spPr>
          <a:xfrm rot="0">
            <a:off x="859210" y="983057"/>
            <a:ext cx="7577835" cy="1219200"/>
          </a:xfrm>
          <a:prstGeom prst="rect">
            <a:avLst/>
          </a:prstGeom>
        </p:spPr>
        <p:txBody>
          <a:bodyPr anchor="t" rtlCol="false" tIns="0" lIns="0" bIns="0" rIns="0">
            <a:spAutoFit/>
          </a:bodyPr>
          <a:lstStyle/>
          <a:p>
            <a:pPr algn="l">
              <a:lnSpc>
                <a:spcPts val="9600"/>
              </a:lnSpc>
            </a:pPr>
            <a:r>
              <a:rPr lang="en-US" sz="8000" spc="80" b="true">
                <a:solidFill>
                  <a:srgbClr val="302E2C"/>
                </a:solidFill>
                <a:latin typeface="Playfair Display Bold"/>
                <a:ea typeface="Playfair Display Bold"/>
                <a:cs typeface="Playfair Display Bold"/>
                <a:sym typeface="Playfair Display Bold"/>
              </a:rPr>
              <a:t>neurodivergenz</a:t>
            </a:r>
          </a:p>
        </p:txBody>
      </p:sp>
      <p:sp>
        <p:nvSpPr>
          <p:cNvPr name="TextBox 9" id="9"/>
          <p:cNvSpPr txBox="true"/>
          <p:nvPr/>
        </p:nvSpPr>
        <p:spPr>
          <a:xfrm rot="0">
            <a:off x="859210" y="2719741"/>
            <a:ext cx="8481527" cy="533400"/>
          </a:xfrm>
          <a:prstGeom prst="rect">
            <a:avLst/>
          </a:prstGeom>
        </p:spPr>
        <p:txBody>
          <a:bodyPr anchor="t" rtlCol="false" tIns="0" lIns="0" bIns="0" rIns="0">
            <a:spAutoFit/>
          </a:bodyPr>
          <a:lstStyle/>
          <a:p>
            <a:pPr algn="l">
              <a:lnSpc>
                <a:spcPts val="4079"/>
              </a:lnSpc>
            </a:pPr>
            <a:r>
              <a:rPr lang="en-US" sz="3400" spc="238">
                <a:solidFill>
                  <a:srgbClr val="302E2C"/>
                </a:solidFill>
                <a:latin typeface="Raleway"/>
                <a:ea typeface="Raleway"/>
                <a:cs typeface="Raleway"/>
                <a:sym typeface="Raleway"/>
              </a:rPr>
              <a:t>WAS VERSTEHT MAN DARUNTER?</a:t>
            </a:r>
          </a:p>
        </p:txBody>
      </p:sp>
      <p:sp>
        <p:nvSpPr>
          <p:cNvPr name="TextBox 10" id="10"/>
          <p:cNvSpPr txBox="true"/>
          <p:nvPr/>
        </p:nvSpPr>
        <p:spPr>
          <a:xfrm rot="0">
            <a:off x="1028700" y="9124125"/>
            <a:ext cx="13609854" cy="342900"/>
          </a:xfrm>
          <a:prstGeom prst="rect">
            <a:avLst/>
          </a:prstGeom>
        </p:spPr>
        <p:txBody>
          <a:bodyPr anchor="t" rtlCol="false" tIns="0" lIns="0" bIns="0" rIns="0">
            <a:spAutoFit/>
          </a:bodyPr>
          <a:lstStyle/>
          <a:p>
            <a:pPr algn="l">
              <a:lnSpc>
                <a:spcPts val="2729"/>
              </a:lnSpc>
              <a:spcBef>
                <a:spcPct val="0"/>
              </a:spcBef>
            </a:pPr>
            <a:r>
              <a:rPr lang="en-US" sz="2274" spc="22">
                <a:solidFill>
                  <a:srgbClr val="302E2C"/>
                </a:solidFill>
                <a:latin typeface="Montserrat"/>
                <a:ea typeface="Montserrat"/>
                <a:cs typeface="Montserrat"/>
                <a:sym typeface="Montserrat"/>
              </a:rPr>
              <a:t>Prof. Dr. André Frank Zimpel  im Interview mit Newsroom der Universität Hamburg 2025.</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2F4F3"/>
        </a:solidFill>
      </p:bgPr>
    </p:bg>
    <p:spTree>
      <p:nvGrpSpPr>
        <p:cNvPr id="1" name=""/>
        <p:cNvGrpSpPr/>
        <p:nvPr/>
      </p:nvGrpSpPr>
      <p:grpSpPr>
        <a:xfrm>
          <a:off x="0" y="0"/>
          <a:ext cx="0" cy="0"/>
          <a:chOff x="0" y="0"/>
          <a:chExt cx="0" cy="0"/>
        </a:xfrm>
      </p:grpSpPr>
      <p:sp>
        <p:nvSpPr>
          <p:cNvPr name="AutoShape 2" id="2"/>
          <p:cNvSpPr/>
          <p:nvPr/>
        </p:nvSpPr>
        <p:spPr>
          <a:xfrm rot="0">
            <a:off x="10280803" y="-157316"/>
            <a:ext cx="5589482" cy="3410456"/>
          </a:xfrm>
          <a:prstGeom prst="rect">
            <a:avLst/>
          </a:prstGeom>
          <a:solidFill>
            <a:srgbClr val="BEA8A7">
              <a:alpha val="19608"/>
            </a:srgbClr>
          </a:solidFill>
        </p:spPr>
      </p:sp>
      <p:sp>
        <p:nvSpPr>
          <p:cNvPr name="AutoShape 3" id="3"/>
          <p:cNvSpPr/>
          <p:nvPr/>
        </p:nvSpPr>
        <p:spPr>
          <a:xfrm rot="0">
            <a:off x="859210" y="2551608"/>
            <a:ext cx="9252103" cy="46704"/>
          </a:xfrm>
          <a:prstGeom prst="rect">
            <a:avLst/>
          </a:prstGeom>
          <a:solidFill>
            <a:srgbClr val="302E2C"/>
          </a:solidFill>
        </p:spPr>
      </p:sp>
      <p:sp>
        <p:nvSpPr>
          <p:cNvPr name="Freeform 4" id="4"/>
          <p:cNvSpPr/>
          <p:nvPr/>
        </p:nvSpPr>
        <p:spPr>
          <a:xfrm flipH="false" flipV="false" rot="0">
            <a:off x="10280803" y="255206"/>
            <a:ext cx="6447327" cy="2740759"/>
          </a:xfrm>
          <a:custGeom>
            <a:avLst/>
            <a:gdLst/>
            <a:ahLst/>
            <a:cxnLst/>
            <a:rect r="r" b="b" t="t" l="l"/>
            <a:pathLst>
              <a:path h="2740759" w="6447327">
                <a:moveTo>
                  <a:pt x="0" y="0"/>
                </a:moveTo>
                <a:lnTo>
                  <a:pt x="6447327" y="0"/>
                </a:lnTo>
                <a:lnTo>
                  <a:pt x="6447327" y="2740760"/>
                </a:lnTo>
                <a:lnTo>
                  <a:pt x="0" y="2740760"/>
                </a:lnTo>
                <a:lnTo>
                  <a:pt x="0" y="0"/>
                </a:lnTo>
                <a:close/>
              </a:path>
            </a:pathLst>
          </a:custGeom>
          <a:blipFill>
            <a:blip r:embed="rId2"/>
            <a:stretch>
              <a:fillRect l="-8989" t="-21025" r="-12153" b="-163949"/>
            </a:stretch>
          </a:blipFill>
        </p:spPr>
      </p:sp>
      <p:grpSp>
        <p:nvGrpSpPr>
          <p:cNvPr name="Group 5" id="5"/>
          <p:cNvGrpSpPr/>
          <p:nvPr/>
        </p:nvGrpSpPr>
        <p:grpSpPr>
          <a:xfrm rot="-10800000">
            <a:off x="16377698" y="8668330"/>
            <a:ext cx="881602" cy="911590"/>
            <a:chOff x="0" y="0"/>
            <a:chExt cx="628022" cy="649385"/>
          </a:xfrm>
        </p:grpSpPr>
        <p:sp>
          <p:nvSpPr>
            <p:cNvPr name="Freeform 6" id="6"/>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sp>
        <p:nvSpPr>
          <p:cNvPr name="Freeform 7" id="7"/>
          <p:cNvSpPr/>
          <p:nvPr/>
        </p:nvSpPr>
        <p:spPr>
          <a:xfrm flipH="false" flipV="false" rot="0">
            <a:off x="7771898" y="3605566"/>
            <a:ext cx="3654600" cy="735488"/>
          </a:xfrm>
          <a:custGeom>
            <a:avLst/>
            <a:gdLst/>
            <a:ahLst/>
            <a:cxnLst/>
            <a:rect r="r" b="b" t="t" l="l"/>
            <a:pathLst>
              <a:path h="735488" w="3654600">
                <a:moveTo>
                  <a:pt x="0" y="0"/>
                </a:moveTo>
                <a:lnTo>
                  <a:pt x="3654600" y="0"/>
                </a:lnTo>
                <a:lnTo>
                  <a:pt x="3654600" y="735488"/>
                </a:lnTo>
                <a:lnTo>
                  <a:pt x="0" y="735488"/>
                </a:lnTo>
                <a:lnTo>
                  <a:pt x="0" y="0"/>
                </a:lnTo>
                <a:close/>
              </a:path>
            </a:pathLst>
          </a:custGeom>
          <a:blipFill>
            <a:blip r:embed="rId3"/>
            <a:stretch>
              <a:fillRect l="0" t="0" r="0" b="0"/>
            </a:stretch>
          </a:blipFill>
        </p:spPr>
      </p:sp>
      <p:sp>
        <p:nvSpPr>
          <p:cNvPr name="Freeform 8" id="8"/>
          <p:cNvSpPr/>
          <p:nvPr/>
        </p:nvSpPr>
        <p:spPr>
          <a:xfrm flipH="false" flipV="false" rot="0">
            <a:off x="9599198" y="5933142"/>
            <a:ext cx="5230859" cy="501919"/>
          </a:xfrm>
          <a:custGeom>
            <a:avLst/>
            <a:gdLst/>
            <a:ahLst/>
            <a:cxnLst/>
            <a:rect r="r" b="b" t="t" l="l"/>
            <a:pathLst>
              <a:path h="501919" w="5230859">
                <a:moveTo>
                  <a:pt x="0" y="0"/>
                </a:moveTo>
                <a:lnTo>
                  <a:pt x="5230859" y="0"/>
                </a:lnTo>
                <a:lnTo>
                  <a:pt x="5230859" y="501919"/>
                </a:lnTo>
                <a:lnTo>
                  <a:pt x="0" y="501919"/>
                </a:lnTo>
                <a:lnTo>
                  <a:pt x="0" y="0"/>
                </a:lnTo>
                <a:close/>
              </a:path>
            </a:pathLst>
          </a:custGeom>
          <a:blipFill>
            <a:blip r:embed="rId3"/>
            <a:stretch>
              <a:fillRect l="0" t="-31600" r="0" b="-78136"/>
            </a:stretch>
          </a:blipFill>
        </p:spPr>
      </p:sp>
      <p:sp>
        <p:nvSpPr>
          <p:cNvPr name="Freeform 9" id="9"/>
          <p:cNvSpPr/>
          <p:nvPr/>
        </p:nvSpPr>
        <p:spPr>
          <a:xfrm flipH="false" flipV="false" rot="0">
            <a:off x="6050000" y="7651278"/>
            <a:ext cx="10678129" cy="735488"/>
          </a:xfrm>
          <a:custGeom>
            <a:avLst/>
            <a:gdLst/>
            <a:ahLst/>
            <a:cxnLst/>
            <a:rect r="r" b="b" t="t" l="l"/>
            <a:pathLst>
              <a:path h="735488" w="10678129">
                <a:moveTo>
                  <a:pt x="0" y="0"/>
                </a:moveTo>
                <a:lnTo>
                  <a:pt x="10678130" y="0"/>
                </a:lnTo>
                <a:lnTo>
                  <a:pt x="10678130" y="735488"/>
                </a:lnTo>
                <a:lnTo>
                  <a:pt x="0" y="735488"/>
                </a:lnTo>
                <a:lnTo>
                  <a:pt x="0" y="0"/>
                </a:lnTo>
                <a:close/>
              </a:path>
            </a:pathLst>
          </a:custGeom>
          <a:blipFill>
            <a:blip r:embed="rId3"/>
            <a:stretch>
              <a:fillRect l="-109774" t="-256462" r="0" b="-256462"/>
            </a:stretch>
          </a:blipFill>
        </p:spPr>
      </p:sp>
      <p:sp>
        <p:nvSpPr>
          <p:cNvPr name="TextBox 10" id="10"/>
          <p:cNvSpPr txBox="true"/>
          <p:nvPr/>
        </p:nvSpPr>
        <p:spPr>
          <a:xfrm rot="0">
            <a:off x="1028700" y="3481741"/>
            <a:ext cx="15221998" cy="5280897"/>
          </a:xfrm>
          <a:prstGeom prst="rect">
            <a:avLst/>
          </a:prstGeom>
        </p:spPr>
        <p:txBody>
          <a:bodyPr anchor="t" rtlCol="false" tIns="0" lIns="0" bIns="0" rIns="0">
            <a:spAutoFit/>
          </a:bodyPr>
          <a:lstStyle/>
          <a:p>
            <a:pPr algn="l">
              <a:lnSpc>
                <a:spcPts val="4712"/>
              </a:lnSpc>
            </a:pPr>
            <a:r>
              <a:rPr lang="en-US" sz="2891" spc="28">
                <a:solidFill>
                  <a:srgbClr val="302E2C"/>
                </a:solidFill>
                <a:latin typeface="Montserrat"/>
                <a:ea typeface="Montserrat"/>
                <a:cs typeface="Montserrat"/>
                <a:sym typeface="Montserrat"/>
              </a:rPr>
              <a:t>Man kön</a:t>
            </a:r>
            <a:r>
              <a:rPr lang="en-US" sz="2891" spc="28">
                <a:solidFill>
                  <a:srgbClr val="302E2C"/>
                </a:solidFill>
                <a:latin typeface="Montserrat"/>
                <a:ea typeface="Montserrat"/>
                <a:cs typeface="Montserrat"/>
                <a:sym typeface="Montserrat"/>
              </a:rPr>
              <a:t>nte es mit neuronaler, also „nervlicher“ Vielfalt übersetzen... Deshalb vergleiche ich Gehirne gerne mit Schneeflocken – die sehen auch von Weitem alle gleich aus, aber unter dem Mikroskop sieht man dann, dass sie alle unterschiedlich sind...</a:t>
            </a:r>
          </a:p>
          <a:p>
            <a:pPr algn="l">
              <a:lnSpc>
                <a:spcPts val="4712"/>
              </a:lnSpc>
            </a:pPr>
            <a:r>
              <a:rPr lang="en-US" sz="2891" spc="28">
                <a:solidFill>
                  <a:srgbClr val="302E2C"/>
                </a:solidFill>
                <a:latin typeface="Montserrat"/>
                <a:ea typeface="Montserrat"/>
                <a:cs typeface="Montserrat"/>
                <a:sym typeface="Montserrat"/>
              </a:rPr>
              <a:t>Nach letzten Zählungen haben wir Menschen 86 Milliarden Nervenzellen. Jede dieser Nervenzellen geht 1000 bis 10.000 Verbindungen mit anderen Nervenzellen ein, wobei jede Nervenzelle bereits so kompliziert ist wie eine ganze Stadt... Darum ist es unmöglich, dass zwei Menschen über dasselbe Gehirn verfügen. Selbst eineiige Zwillinge haben total unterschiedliche Gehirne. </a:t>
            </a:r>
          </a:p>
        </p:txBody>
      </p:sp>
      <p:sp>
        <p:nvSpPr>
          <p:cNvPr name="TextBox 11" id="11"/>
          <p:cNvSpPr txBox="true"/>
          <p:nvPr/>
        </p:nvSpPr>
        <p:spPr>
          <a:xfrm rot="0">
            <a:off x="859210" y="983057"/>
            <a:ext cx="7577835" cy="1219200"/>
          </a:xfrm>
          <a:prstGeom prst="rect">
            <a:avLst/>
          </a:prstGeom>
        </p:spPr>
        <p:txBody>
          <a:bodyPr anchor="t" rtlCol="false" tIns="0" lIns="0" bIns="0" rIns="0">
            <a:spAutoFit/>
          </a:bodyPr>
          <a:lstStyle/>
          <a:p>
            <a:pPr algn="l">
              <a:lnSpc>
                <a:spcPts val="9600"/>
              </a:lnSpc>
            </a:pPr>
            <a:r>
              <a:rPr lang="en-US" sz="8000" spc="80" b="true">
                <a:solidFill>
                  <a:srgbClr val="302E2C"/>
                </a:solidFill>
                <a:latin typeface="Playfair Display Bold"/>
                <a:ea typeface="Playfair Display Bold"/>
                <a:cs typeface="Playfair Display Bold"/>
                <a:sym typeface="Playfair Display Bold"/>
              </a:rPr>
              <a:t>neurodivergenz</a:t>
            </a:r>
          </a:p>
        </p:txBody>
      </p:sp>
      <p:sp>
        <p:nvSpPr>
          <p:cNvPr name="TextBox 12" id="12"/>
          <p:cNvSpPr txBox="true"/>
          <p:nvPr/>
        </p:nvSpPr>
        <p:spPr>
          <a:xfrm rot="0">
            <a:off x="859210" y="2719741"/>
            <a:ext cx="8481527" cy="533400"/>
          </a:xfrm>
          <a:prstGeom prst="rect">
            <a:avLst/>
          </a:prstGeom>
        </p:spPr>
        <p:txBody>
          <a:bodyPr anchor="t" rtlCol="false" tIns="0" lIns="0" bIns="0" rIns="0">
            <a:spAutoFit/>
          </a:bodyPr>
          <a:lstStyle/>
          <a:p>
            <a:pPr algn="l">
              <a:lnSpc>
                <a:spcPts val="4079"/>
              </a:lnSpc>
            </a:pPr>
            <a:r>
              <a:rPr lang="en-US" sz="3400" spc="238">
                <a:solidFill>
                  <a:srgbClr val="302E2C"/>
                </a:solidFill>
                <a:latin typeface="Raleway"/>
                <a:ea typeface="Raleway"/>
                <a:cs typeface="Raleway"/>
                <a:sym typeface="Raleway"/>
              </a:rPr>
              <a:t>WAS VERSTEHT MAN DARUNTER?</a:t>
            </a:r>
          </a:p>
        </p:txBody>
      </p:sp>
      <p:sp>
        <p:nvSpPr>
          <p:cNvPr name="TextBox 13" id="13"/>
          <p:cNvSpPr txBox="true"/>
          <p:nvPr/>
        </p:nvSpPr>
        <p:spPr>
          <a:xfrm rot="0">
            <a:off x="1028700" y="9124125"/>
            <a:ext cx="13609854" cy="342900"/>
          </a:xfrm>
          <a:prstGeom prst="rect">
            <a:avLst/>
          </a:prstGeom>
        </p:spPr>
        <p:txBody>
          <a:bodyPr anchor="t" rtlCol="false" tIns="0" lIns="0" bIns="0" rIns="0">
            <a:spAutoFit/>
          </a:bodyPr>
          <a:lstStyle/>
          <a:p>
            <a:pPr algn="l">
              <a:lnSpc>
                <a:spcPts val="2729"/>
              </a:lnSpc>
              <a:spcBef>
                <a:spcPct val="0"/>
              </a:spcBef>
            </a:pPr>
            <a:r>
              <a:rPr lang="en-US" sz="2274" spc="22">
                <a:solidFill>
                  <a:srgbClr val="302E2C"/>
                </a:solidFill>
                <a:latin typeface="Montserrat"/>
                <a:ea typeface="Montserrat"/>
                <a:cs typeface="Montserrat"/>
                <a:sym typeface="Montserrat"/>
              </a:rPr>
              <a:t>Prof. Dr. André Frank Zimpel  im Interview mit Newsroom der Universität Hamburg 2025.</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2F4F3"/>
        </a:solidFill>
      </p:bgPr>
    </p:bg>
    <p:spTree>
      <p:nvGrpSpPr>
        <p:cNvPr id="1" name=""/>
        <p:cNvGrpSpPr/>
        <p:nvPr/>
      </p:nvGrpSpPr>
      <p:grpSpPr>
        <a:xfrm>
          <a:off x="0" y="0"/>
          <a:ext cx="0" cy="0"/>
          <a:chOff x="0" y="0"/>
          <a:chExt cx="0" cy="0"/>
        </a:xfrm>
      </p:grpSpPr>
      <p:sp>
        <p:nvSpPr>
          <p:cNvPr name="AutoShape 2" id="2"/>
          <p:cNvSpPr/>
          <p:nvPr/>
        </p:nvSpPr>
        <p:spPr>
          <a:xfrm rot="0">
            <a:off x="1028700" y="-252793"/>
            <a:ext cx="8521229" cy="10792587"/>
          </a:xfrm>
          <a:prstGeom prst="rect">
            <a:avLst/>
          </a:prstGeom>
          <a:solidFill>
            <a:srgbClr val="BEA8A7">
              <a:alpha val="19608"/>
            </a:srgbClr>
          </a:solidFill>
        </p:spPr>
      </p:sp>
      <p:sp>
        <p:nvSpPr>
          <p:cNvPr name="AutoShape 3" id="3"/>
          <p:cNvSpPr/>
          <p:nvPr/>
        </p:nvSpPr>
        <p:spPr>
          <a:xfrm rot="0">
            <a:off x="4661948" y="2823373"/>
            <a:ext cx="9305220" cy="46704"/>
          </a:xfrm>
          <a:prstGeom prst="rect">
            <a:avLst/>
          </a:prstGeom>
          <a:solidFill>
            <a:srgbClr val="302E2C"/>
          </a:solidFill>
        </p:spPr>
      </p:sp>
      <p:sp>
        <p:nvSpPr>
          <p:cNvPr name="TextBox 4" id="4"/>
          <p:cNvSpPr txBox="true"/>
          <p:nvPr/>
        </p:nvSpPr>
        <p:spPr>
          <a:xfrm rot="0">
            <a:off x="5406655" y="1330690"/>
            <a:ext cx="9303490" cy="1219200"/>
          </a:xfrm>
          <a:prstGeom prst="rect">
            <a:avLst/>
          </a:prstGeom>
        </p:spPr>
        <p:txBody>
          <a:bodyPr anchor="t" rtlCol="false" tIns="0" lIns="0" bIns="0" rIns="0">
            <a:spAutoFit/>
          </a:bodyPr>
          <a:lstStyle/>
          <a:p>
            <a:pPr algn="l">
              <a:lnSpc>
                <a:spcPts val="9600"/>
              </a:lnSpc>
            </a:pPr>
            <a:r>
              <a:rPr lang="en-US" sz="8000" spc="80" b="true">
                <a:solidFill>
                  <a:srgbClr val="302E2C"/>
                </a:solidFill>
                <a:latin typeface="Playfair Display Bold"/>
                <a:ea typeface="Playfair Display Bold"/>
                <a:cs typeface="Playfair Display Bold"/>
                <a:sym typeface="Playfair Display Bold"/>
              </a:rPr>
              <a:t>Schreibprozess</a:t>
            </a:r>
          </a:p>
        </p:txBody>
      </p:sp>
      <p:grpSp>
        <p:nvGrpSpPr>
          <p:cNvPr name="Group 5" id="5"/>
          <p:cNvGrpSpPr/>
          <p:nvPr/>
        </p:nvGrpSpPr>
        <p:grpSpPr>
          <a:xfrm rot="0">
            <a:off x="4661948" y="1028700"/>
            <a:ext cx="881602" cy="911590"/>
            <a:chOff x="0" y="0"/>
            <a:chExt cx="628022" cy="649385"/>
          </a:xfrm>
        </p:grpSpPr>
        <p:sp>
          <p:nvSpPr>
            <p:cNvPr name="Freeform 6" id="6"/>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sp>
        <p:nvSpPr>
          <p:cNvPr name="Freeform 7" id="7"/>
          <p:cNvSpPr/>
          <p:nvPr/>
        </p:nvSpPr>
        <p:spPr>
          <a:xfrm flipH="false" flipV="false" rot="0">
            <a:off x="1342582" y="4787050"/>
            <a:ext cx="8128146" cy="858160"/>
          </a:xfrm>
          <a:custGeom>
            <a:avLst/>
            <a:gdLst/>
            <a:ahLst/>
            <a:cxnLst/>
            <a:rect r="r" b="b" t="t" l="l"/>
            <a:pathLst>
              <a:path h="858160" w="8128146">
                <a:moveTo>
                  <a:pt x="0" y="0"/>
                </a:moveTo>
                <a:lnTo>
                  <a:pt x="8128146" y="0"/>
                </a:lnTo>
                <a:lnTo>
                  <a:pt x="8128146" y="858160"/>
                </a:lnTo>
                <a:lnTo>
                  <a:pt x="0" y="858160"/>
                </a:lnTo>
                <a:lnTo>
                  <a:pt x="0" y="0"/>
                </a:lnTo>
                <a:close/>
              </a:path>
            </a:pathLst>
          </a:custGeom>
          <a:blipFill>
            <a:blip r:embed="rId2"/>
            <a:stretch>
              <a:fillRect l="0" t="-120477" r="0" b="-10355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2F4F3"/>
        </a:solidFill>
      </p:bgPr>
    </p:bg>
    <p:spTree>
      <p:nvGrpSpPr>
        <p:cNvPr id="1" name=""/>
        <p:cNvGrpSpPr/>
        <p:nvPr/>
      </p:nvGrpSpPr>
      <p:grpSpPr>
        <a:xfrm>
          <a:off x="0" y="0"/>
          <a:ext cx="0" cy="0"/>
          <a:chOff x="0" y="0"/>
          <a:chExt cx="0" cy="0"/>
        </a:xfrm>
      </p:grpSpPr>
      <p:sp>
        <p:nvSpPr>
          <p:cNvPr name="AutoShape 2" id="2"/>
          <p:cNvSpPr/>
          <p:nvPr/>
        </p:nvSpPr>
        <p:spPr>
          <a:xfrm rot="0">
            <a:off x="1028700" y="-252793"/>
            <a:ext cx="8521229" cy="10792587"/>
          </a:xfrm>
          <a:prstGeom prst="rect">
            <a:avLst/>
          </a:prstGeom>
          <a:solidFill>
            <a:srgbClr val="BEA8A7">
              <a:alpha val="19608"/>
            </a:srgbClr>
          </a:solidFill>
        </p:spPr>
      </p:sp>
      <p:sp>
        <p:nvSpPr>
          <p:cNvPr name="AutoShape 3" id="3"/>
          <p:cNvSpPr/>
          <p:nvPr/>
        </p:nvSpPr>
        <p:spPr>
          <a:xfrm rot="0">
            <a:off x="4661948" y="2823373"/>
            <a:ext cx="9305220" cy="46704"/>
          </a:xfrm>
          <a:prstGeom prst="rect">
            <a:avLst/>
          </a:prstGeom>
          <a:solidFill>
            <a:srgbClr val="302E2C"/>
          </a:solidFill>
        </p:spPr>
      </p:sp>
      <p:sp>
        <p:nvSpPr>
          <p:cNvPr name="TextBox 4" id="4"/>
          <p:cNvSpPr txBox="true"/>
          <p:nvPr/>
        </p:nvSpPr>
        <p:spPr>
          <a:xfrm rot="0">
            <a:off x="5406655" y="1330690"/>
            <a:ext cx="9303490" cy="1219200"/>
          </a:xfrm>
          <a:prstGeom prst="rect">
            <a:avLst/>
          </a:prstGeom>
        </p:spPr>
        <p:txBody>
          <a:bodyPr anchor="t" rtlCol="false" tIns="0" lIns="0" bIns="0" rIns="0">
            <a:spAutoFit/>
          </a:bodyPr>
          <a:lstStyle/>
          <a:p>
            <a:pPr algn="l">
              <a:lnSpc>
                <a:spcPts val="9600"/>
              </a:lnSpc>
            </a:pPr>
            <a:r>
              <a:rPr lang="en-US" sz="8000" spc="80" b="true">
                <a:solidFill>
                  <a:srgbClr val="302E2C"/>
                </a:solidFill>
                <a:latin typeface="Playfair Display Bold"/>
                <a:ea typeface="Playfair Display Bold"/>
                <a:cs typeface="Playfair Display Bold"/>
                <a:sym typeface="Playfair Display Bold"/>
              </a:rPr>
              <a:t>Schreibprozess</a:t>
            </a:r>
          </a:p>
        </p:txBody>
      </p:sp>
      <p:grpSp>
        <p:nvGrpSpPr>
          <p:cNvPr name="Group 5" id="5"/>
          <p:cNvGrpSpPr/>
          <p:nvPr/>
        </p:nvGrpSpPr>
        <p:grpSpPr>
          <a:xfrm rot="0">
            <a:off x="4661948" y="1028700"/>
            <a:ext cx="881602" cy="911590"/>
            <a:chOff x="0" y="0"/>
            <a:chExt cx="628022" cy="649385"/>
          </a:xfrm>
        </p:grpSpPr>
        <p:sp>
          <p:nvSpPr>
            <p:cNvPr name="Freeform 6" id="6"/>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sp>
        <p:nvSpPr>
          <p:cNvPr name="Freeform 7" id="7"/>
          <p:cNvSpPr/>
          <p:nvPr/>
        </p:nvSpPr>
        <p:spPr>
          <a:xfrm flipH="false" flipV="false" rot="0">
            <a:off x="1342582" y="4787050"/>
            <a:ext cx="8128146" cy="858160"/>
          </a:xfrm>
          <a:custGeom>
            <a:avLst/>
            <a:gdLst/>
            <a:ahLst/>
            <a:cxnLst/>
            <a:rect r="r" b="b" t="t" l="l"/>
            <a:pathLst>
              <a:path h="858160" w="8128146">
                <a:moveTo>
                  <a:pt x="0" y="0"/>
                </a:moveTo>
                <a:lnTo>
                  <a:pt x="8128146" y="0"/>
                </a:lnTo>
                <a:lnTo>
                  <a:pt x="8128146" y="858160"/>
                </a:lnTo>
                <a:lnTo>
                  <a:pt x="0" y="858160"/>
                </a:lnTo>
                <a:lnTo>
                  <a:pt x="0" y="0"/>
                </a:lnTo>
                <a:close/>
              </a:path>
            </a:pathLst>
          </a:custGeom>
          <a:blipFill>
            <a:blip r:embed="rId2"/>
            <a:stretch>
              <a:fillRect l="0" t="-120477" r="0" b="-103550"/>
            </a:stretch>
          </a:blipFill>
        </p:spPr>
      </p:sp>
      <p:sp>
        <p:nvSpPr>
          <p:cNvPr name="Freeform 8" id="8"/>
          <p:cNvSpPr/>
          <p:nvPr/>
        </p:nvSpPr>
        <p:spPr>
          <a:xfrm flipH="false" flipV="false" rot="0">
            <a:off x="9470728" y="3312998"/>
            <a:ext cx="8717556" cy="5829866"/>
          </a:xfrm>
          <a:custGeom>
            <a:avLst/>
            <a:gdLst/>
            <a:ahLst/>
            <a:cxnLst/>
            <a:rect r="r" b="b" t="t" l="l"/>
            <a:pathLst>
              <a:path h="5829866" w="8717556">
                <a:moveTo>
                  <a:pt x="0" y="0"/>
                </a:moveTo>
                <a:lnTo>
                  <a:pt x="8717556" y="0"/>
                </a:lnTo>
                <a:lnTo>
                  <a:pt x="8717556" y="5829865"/>
                </a:lnTo>
                <a:lnTo>
                  <a:pt x="0" y="5829865"/>
                </a:lnTo>
                <a:lnTo>
                  <a:pt x="0" y="0"/>
                </a:lnTo>
                <a:close/>
              </a:path>
            </a:pathLst>
          </a:custGeom>
          <a:blipFill>
            <a:blip r:embed="rId3"/>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41074" r="0" b="-126260"/>
            </a:stretch>
          </a:blipFill>
        </p:spPr>
      </p:sp>
      <p:grpSp>
        <p:nvGrpSpPr>
          <p:cNvPr name="Group 3" id="3"/>
          <p:cNvGrpSpPr/>
          <p:nvPr/>
        </p:nvGrpSpPr>
        <p:grpSpPr>
          <a:xfrm rot="0">
            <a:off x="1028700" y="917210"/>
            <a:ext cx="881602" cy="911590"/>
            <a:chOff x="0" y="0"/>
            <a:chExt cx="628022" cy="649385"/>
          </a:xfrm>
        </p:grpSpPr>
        <p:sp>
          <p:nvSpPr>
            <p:cNvPr name="Freeform 4" id="4"/>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grpSp>
        <p:nvGrpSpPr>
          <p:cNvPr name="Group 5" id="5"/>
          <p:cNvGrpSpPr/>
          <p:nvPr/>
        </p:nvGrpSpPr>
        <p:grpSpPr>
          <a:xfrm rot="-10800000">
            <a:off x="16377698" y="8346710"/>
            <a:ext cx="881602" cy="911590"/>
            <a:chOff x="0" y="0"/>
            <a:chExt cx="628022" cy="649385"/>
          </a:xfrm>
        </p:grpSpPr>
        <p:sp>
          <p:nvSpPr>
            <p:cNvPr name="Freeform 6" id="6"/>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sp>
        <p:nvSpPr>
          <p:cNvPr name="AutoShape 7" id="7"/>
          <p:cNvSpPr/>
          <p:nvPr/>
        </p:nvSpPr>
        <p:spPr>
          <a:xfrm rot="0">
            <a:off x="1329196" y="1373005"/>
            <a:ext cx="4240807" cy="2135777"/>
          </a:xfrm>
          <a:prstGeom prst="rect">
            <a:avLst/>
          </a:prstGeom>
          <a:solidFill>
            <a:srgbClr val="FF3131">
              <a:alpha val="19608"/>
            </a:srgbClr>
          </a:solidFill>
        </p:spPr>
      </p:sp>
      <p:sp>
        <p:nvSpPr>
          <p:cNvPr name="TextBox 8" id="8"/>
          <p:cNvSpPr txBox="true"/>
          <p:nvPr/>
        </p:nvSpPr>
        <p:spPr>
          <a:xfrm rot="0">
            <a:off x="1139023" y="1661428"/>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Executive Load</a:t>
            </a:r>
          </a:p>
        </p:txBody>
      </p:sp>
      <p:sp>
        <p:nvSpPr>
          <p:cNvPr name="AutoShape 9" id="9"/>
          <p:cNvSpPr/>
          <p:nvPr/>
        </p:nvSpPr>
        <p:spPr>
          <a:xfrm rot="0">
            <a:off x="1329196" y="4271186"/>
            <a:ext cx="4240807" cy="2135777"/>
          </a:xfrm>
          <a:prstGeom prst="rect">
            <a:avLst/>
          </a:prstGeom>
          <a:solidFill>
            <a:srgbClr val="BEA8A7">
              <a:alpha val="19608"/>
            </a:srgbClr>
          </a:solidFill>
        </p:spPr>
      </p:sp>
      <p:sp>
        <p:nvSpPr>
          <p:cNvPr name="AutoShape 10" id="10"/>
          <p:cNvSpPr/>
          <p:nvPr/>
        </p:nvSpPr>
        <p:spPr>
          <a:xfrm rot="0">
            <a:off x="1329196" y="7169368"/>
            <a:ext cx="4240807" cy="2135777"/>
          </a:xfrm>
          <a:prstGeom prst="rect">
            <a:avLst/>
          </a:prstGeom>
          <a:solidFill>
            <a:srgbClr val="BEA8A7">
              <a:alpha val="19608"/>
            </a:srgbClr>
          </a:solidFill>
        </p:spPr>
      </p:sp>
      <p:sp>
        <p:nvSpPr>
          <p:cNvPr name="AutoShape 11" id="11"/>
          <p:cNvSpPr/>
          <p:nvPr/>
        </p:nvSpPr>
        <p:spPr>
          <a:xfrm rot="0">
            <a:off x="6637941" y="1373005"/>
            <a:ext cx="4240807" cy="2135777"/>
          </a:xfrm>
          <a:prstGeom prst="rect">
            <a:avLst/>
          </a:prstGeom>
          <a:solidFill>
            <a:srgbClr val="BEA8A7">
              <a:alpha val="19608"/>
            </a:srgbClr>
          </a:solidFill>
        </p:spPr>
      </p:sp>
      <p:sp>
        <p:nvSpPr>
          <p:cNvPr name="TextBox 12" id="12"/>
          <p:cNvSpPr txBox="true"/>
          <p:nvPr/>
        </p:nvSpPr>
        <p:spPr>
          <a:xfrm rot="0">
            <a:off x="543357" y="4558071"/>
            <a:ext cx="5812484"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Context Switching</a:t>
            </a:r>
          </a:p>
        </p:txBody>
      </p:sp>
      <p:sp>
        <p:nvSpPr>
          <p:cNvPr name="TextBox 13" id="13"/>
          <p:cNvSpPr txBox="true"/>
          <p:nvPr/>
        </p:nvSpPr>
        <p:spPr>
          <a:xfrm rot="0">
            <a:off x="543357" y="7847903"/>
            <a:ext cx="5812484" cy="794680"/>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Vernetzung</a:t>
            </a:r>
          </a:p>
        </p:txBody>
      </p:sp>
      <p:sp>
        <p:nvSpPr>
          <p:cNvPr name="TextBox 14" id="14"/>
          <p:cNvSpPr txBox="true"/>
          <p:nvPr/>
        </p:nvSpPr>
        <p:spPr>
          <a:xfrm rot="0">
            <a:off x="6447769" y="1659889"/>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Executive Drain</a:t>
            </a:r>
          </a:p>
        </p:txBody>
      </p:sp>
      <p:sp>
        <p:nvSpPr>
          <p:cNvPr name="AutoShape 15" id="15"/>
          <p:cNvSpPr/>
          <p:nvPr/>
        </p:nvSpPr>
        <p:spPr>
          <a:xfrm rot="0">
            <a:off x="6637941" y="4396541"/>
            <a:ext cx="4240807" cy="2135777"/>
          </a:xfrm>
          <a:prstGeom prst="rect">
            <a:avLst/>
          </a:prstGeom>
          <a:solidFill>
            <a:srgbClr val="BEA8A7">
              <a:alpha val="19608"/>
            </a:srgbClr>
          </a:solidFill>
        </p:spPr>
      </p:sp>
      <p:sp>
        <p:nvSpPr>
          <p:cNvPr name="TextBox 16" id="16"/>
          <p:cNvSpPr txBox="true"/>
          <p:nvPr/>
        </p:nvSpPr>
        <p:spPr>
          <a:xfrm rot="0">
            <a:off x="6447769" y="4683426"/>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Unerledigte Aufgaben</a:t>
            </a:r>
          </a:p>
        </p:txBody>
      </p:sp>
      <p:sp>
        <p:nvSpPr>
          <p:cNvPr name="AutoShape 17" id="17"/>
          <p:cNvSpPr/>
          <p:nvPr/>
        </p:nvSpPr>
        <p:spPr>
          <a:xfrm rot="0">
            <a:off x="6637941" y="6934096"/>
            <a:ext cx="4240807" cy="2135777"/>
          </a:xfrm>
          <a:prstGeom prst="rect">
            <a:avLst/>
          </a:prstGeom>
          <a:solidFill>
            <a:srgbClr val="BEA8A7">
              <a:alpha val="19608"/>
            </a:srgbClr>
          </a:solidFill>
        </p:spPr>
      </p:sp>
      <p:sp>
        <p:nvSpPr>
          <p:cNvPr name="TextBox 18" id="18"/>
          <p:cNvSpPr txBox="true"/>
          <p:nvPr/>
        </p:nvSpPr>
        <p:spPr>
          <a:xfrm rot="0">
            <a:off x="6447769" y="7614170"/>
            <a:ext cx="4621151" cy="794680"/>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Hyperfokus</a:t>
            </a:r>
          </a:p>
        </p:txBody>
      </p:sp>
      <p:sp>
        <p:nvSpPr>
          <p:cNvPr name="AutoShape 19" id="19"/>
          <p:cNvSpPr/>
          <p:nvPr/>
        </p:nvSpPr>
        <p:spPr>
          <a:xfrm rot="0">
            <a:off x="11946719" y="4271186"/>
            <a:ext cx="4240807" cy="2135777"/>
          </a:xfrm>
          <a:prstGeom prst="rect">
            <a:avLst/>
          </a:prstGeom>
          <a:solidFill>
            <a:srgbClr val="BEA8A7">
              <a:alpha val="19608"/>
            </a:srgbClr>
          </a:solidFill>
        </p:spPr>
      </p:sp>
      <p:sp>
        <p:nvSpPr>
          <p:cNvPr name="TextBox 20" id="20"/>
          <p:cNvSpPr txBox="true"/>
          <p:nvPr/>
        </p:nvSpPr>
        <p:spPr>
          <a:xfrm rot="0">
            <a:off x="11756547" y="4164882"/>
            <a:ext cx="4621151" cy="2367437"/>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Aufmerk-samkeits-Paradoxon</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F2F4F3"/>
        </a:solidFill>
      </p:bgPr>
    </p:bg>
    <p:spTree>
      <p:nvGrpSpPr>
        <p:cNvPr id="1" name=""/>
        <p:cNvGrpSpPr/>
        <p:nvPr/>
      </p:nvGrpSpPr>
      <p:grpSpPr>
        <a:xfrm>
          <a:off x="0" y="0"/>
          <a:ext cx="0" cy="0"/>
          <a:chOff x="0" y="0"/>
          <a:chExt cx="0" cy="0"/>
        </a:xfrm>
      </p:grpSpPr>
      <p:sp>
        <p:nvSpPr>
          <p:cNvPr name="TextBox 2" id="2"/>
          <p:cNvSpPr txBox="true"/>
          <p:nvPr/>
        </p:nvSpPr>
        <p:spPr>
          <a:xfrm rot="0">
            <a:off x="1476624" y="356322"/>
            <a:ext cx="15334751" cy="1638300"/>
          </a:xfrm>
          <a:prstGeom prst="rect">
            <a:avLst/>
          </a:prstGeom>
        </p:spPr>
        <p:txBody>
          <a:bodyPr anchor="t" rtlCol="false" tIns="0" lIns="0" bIns="0" rIns="0">
            <a:spAutoFit/>
          </a:bodyPr>
          <a:lstStyle/>
          <a:p>
            <a:pPr algn="l">
              <a:lnSpc>
                <a:spcPts val="6480"/>
              </a:lnSpc>
            </a:pPr>
            <a:r>
              <a:rPr lang="en-US" sz="5400" spc="54" b="true">
                <a:solidFill>
                  <a:srgbClr val="302E2C"/>
                </a:solidFill>
                <a:latin typeface="Playfair Display Bold"/>
                <a:ea typeface="Playfair Display Bold"/>
                <a:cs typeface="Playfair Display Bold"/>
                <a:sym typeface="Playfair Display Bold"/>
              </a:rPr>
              <a:t>Das Arbeitsgedächtnis und die Cognitive Load Theory (CLT)*</a:t>
            </a:r>
          </a:p>
        </p:txBody>
      </p:sp>
      <p:sp>
        <p:nvSpPr>
          <p:cNvPr name="TextBox 3" id="3"/>
          <p:cNvSpPr txBox="true"/>
          <p:nvPr/>
        </p:nvSpPr>
        <p:spPr>
          <a:xfrm rot="0">
            <a:off x="1449222" y="2290385"/>
            <a:ext cx="15389556" cy="5849387"/>
          </a:xfrm>
          <a:prstGeom prst="rect">
            <a:avLst/>
          </a:prstGeom>
        </p:spPr>
        <p:txBody>
          <a:bodyPr anchor="t" rtlCol="false" tIns="0" lIns="0" bIns="0" rIns="0">
            <a:spAutoFit/>
          </a:bodyPr>
          <a:lstStyle/>
          <a:p>
            <a:pPr algn="l">
              <a:lnSpc>
                <a:spcPts val="4867"/>
              </a:lnSpc>
            </a:pPr>
          </a:p>
          <a:p>
            <a:pPr algn="l">
              <a:lnSpc>
                <a:spcPts val="4867"/>
              </a:lnSpc>
            </a:pPr>
            <a:r>
              <a:rPr lang="en-US" sz="3004" spc="270">
                <a:solidFill>
                  <a:srgbClr val="302E2C"/>
                </a:solidFill>
                <a:latin typeface="Raleway"/>
                <a:ea typeface="Raleway"/>
                <a:cs typeface="Raleway"/>
                <a:sym typeface="Raleway"/>
              </a:rPr>
              <a:t>Der wichtigste Faktor der kognitiven Ergonomie ist die begrenzte Kapazität des Arbeitsgedächtnisses.</a:t>
            </a:r>
          </a:p>
          <a:p>
            <a:pPr algn="l">
              <a:lnSpc>
                <a:spcPts val="1951"/>
              </a:lnSpc>
            </a:pPr>
          </a:p>
          <a:p>
            <a:pPr algn="l" marL="540721" indent="-270361" lvl="1">
              <a:lnSpc>
                <a:spcPts val="4057"/>
              </a:lnSpc>
              <a:buFont typeface="Arial"/>
              <a:buChar char="•"/>
            </a:pPr>
            <a:r>
              <a:rPr lang="en-US" sz="2504" spc="225">
                <a:solidFill>
                  <a:srgbClr val="302E2C"/>
                </a:solidFill>
                <a:latin typeface="Raleway"/>
                <a:ea typeface="Raleway"/>
                <a:cs typeface="Raleway"/>
                <a:sym typeface="Raleway"/>
              </a:rPr>
              <a:t>Der Mechani</a:t>
            </a:r>
            <a:r>
              <a:rPr lang="en-US" sz="2504" spc="225">
                <a:solidFill>
                  <a:srgbClr val="302E2C"/>
                </a:solidFill>
                <a:latin typeface="Raleway"/>
                <a:ea typeface="Raleway"/>
                <a:cs typeface="Raleway"/>
                <a:sym typeface="Raleway"/>
              </a:rPr>
              <a:t>smus</a:t>
            </a:r>
            <a:r>
              <a:rPr lang="en-US" sz="2504" spc="225">
                <a:solidFill>
                  <a:srgbClr val="302E2C"/>
                </a:solidFill>
                <a:latin typeface="Raleway"/>
                <a:ea typeface="Raleway"/>
                <a:cs typeface="Raleway"/>
                <a:sym typeface="Raleway"/>
              </a:rPr>
              <a:t>: John Sweller unterscheidet zwischen i</a:t>
            </a:r>
            <a:r>
              <a:rPr lang="en-US" sz="2504" spc="225">
                <a:solidFill>
                  <a:srgbClr val="302E2C"/>
                </a:solidFill>
                <a:latin typeface="Raleway"/>
                <a:ea typeface="Raleway"/>
                <a:cs typeface="Raleway"/>
                <a:sym typeface="Raleway"/>
              </a:rPr>
              <a:t>ntrinsic load (Schwierigkeit des Themas),</a:t>
            </a:r>
            <a:r>
              <a:rPr lang="en-US" sz="2504" spc="225">
                <a:solidFill>
                  <a:srgbClr val="302E2C"/>
                </a:solidFill>
                <a:latin typeface="Raleway"/>
                <a:ea typeface="Raleway"/>
                <a:cs typeface="Raleway"/>
                <a:sym typeface="Raleway"/>
              </a:rPr>
              <a:t> extraneous load (unnötige Belastung durch schlechte Arbeitsweise/Tools) und germane load (die eigentliche Lern- und Denkleistung).</a:t>
            </a:r>
          </a:p>
          <a:p>
            <a:pPr algn="l">
              <a:lnSpc>
                <a:spcPts val="4057"/>
              </a:lnSpc>
            </a:pPr>
          </a:p>
          <a:p>
            <a:pPr algn="l">
              <a:lnSpc>
                <a:spcPts val="1303"/>
              </a:lnSpc>
            </a:pPr>
          </a:p>
          <a:p>
            <a:pPr algn="l">
              <a:lnSpc>
                <a:spcPts val="4219"/>
              </a:lnSpc>
            </a:pPr>
            <a:r>
              <a:rPr lang="en-US" sz="2604" spc="234">
                <a:solidFill>
                  <a:srgbClr val="F2F4F3"/>
                </a:solidFill>
                <a:latin typeface="Raleway"/>
                <a:ea typeface="Raleway"/>
                <a:cs typeface="Raleway"/>
                <a:sym typeface="Raleway"/>
              </a:rPr>
              <a:t>Die Lösung: Externalisierung. Informationen konsequent in externe Systeme auslagern (Datenbanken, Mindmaps), um das Arbeitsgedächtnis für die Synthese frei zu halten.</a:t>
            </a:r>
          </a:p>
        </p:txBody>
      </p:sp>
      <p:sp>
        <p:nvSpPr>
          <p:cNvPr name="AutoShape 4" id="4"/>
          <p:cNvSpPr/>
          <p:nvPr/>
        </p:nvSpPr>
        <p:spPr>
          <a:xfrm rot="0">
            <a:off x="1028700" y="9208834"/>
            <a:ext cx="16230600" cy="49466"/>
          </a:xfrm>
          <a:prstGeom prst="rect">
            <a:avLst/>
          </a:prstGeom>
          <a:solidFill>
            <a:srgbClr val="302E2C"/>
          </a:solidFill>
        </p:spPr>
      </p:sp>
      <p:sp>
        <p:nvSpPr>
          <p:cNvPr name="TextBox 5" id="5"/>
          <p:cNvSpPr txBox="true"/>
          <p:nvPr/>
        </p:nvSpPr>
        <p:spPr>
          <a:xfrm rot="0">
            <a:off x="3531010" y="9371131"/>
            <a:ext cx="14756990" cy="404673"/>
          </a:xfrm>
          <a:prstGeom prst="rect">
            <a:avLst/>
          </a:prstGeom>
        </p:spPr>
        <p:txBody>
          <a:bodyPr anchor="t" rtlCol="false" tIns="0" lIns="0" bIns="0" rIns="0">
            <a:spAutoFit/>
          </a:bodyPr>
          <a:lstStyle/>
          <a:p>
            <a:pPr algn="l">
              <a:lnSpc>
                <a:spcPts val="3356"/>
              </a:lnSpc>
            </a:pPr>
            <a:r>
              <a:rPr lang="en-US" sz="2071" spc="186">
                <a:solidFill>
                  <a:srgbClr val="302E2C"/>
                </a:solidFill>
                <a:latin typeface="Raleway"/>
                <a:ea typeface="Raleway"/>
                <a:cs typeface="Raleway"/>
                <a:sym typeface="Raleway"/>
              </a:rPr>
              <a:t>Sweller,</a:t>
            </a:r>
            <a:r>
              <a:rPr lang="en-US" sz="2071" spc="186">
                <a:solidFill>
                  <a:srgbClr val="302E2C"/>
                </a:solidFill>
                <a:latin typeface="Raleway"/>
                <a:ea typeface="Raleway"/>
                <a:cs typeface="Raleway"/>
                <a:sym typeface="Raleway"/>
              </a:rPr>
              <a:t> J. (1988).</a:t>
            </a:r>
            <a:r>
              <a:rPr lang="en-US" sz="2071" spc="186">
                <a:solidFill>
                  <a:srgbClr val="302E2C"/>
                </a:solidFill>
                <a:latin typeface="Raleway"/>
                <a:ea typeface="Raleway"/>
                <a:cs typeface="Raleway"/>
                <a:sym typeface="Raleway"/>
              </a:rPr>
              <a:t> Cognitive load during problem solving: Effects on learning.</a:t>
            </a:r>
            <a:r>
              <a:rPr lang="en-US" sz="2071" spc="186">
                <a:solidFill>
                  <a:srgbClr val="302E2C"/>
                </a:solidFill>
                <a:latin typeface="Raleway"/>
                <a:ea typeface="Raleway"/>
                <a:cs typeface="Raleway"/>
                <a:sym typeface="Raleway"/>
              </a:rPr>
              <a:t> Cognitive Science.</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F2F4F3"/>
        </a:solidFill>
      </p:bgPr>
    </p:bg>
    <p:spTree>
      <p:nvGrpSpPr>
        <p:cNvPr id="1" name=""/>
        <p:cNvGrpSpPr/>
        <p:nvPr/>
      </p:nvGrpSpPr>
      <p:grpSpPr>
        <a:xfrm>
          <a:off x="0" y="0"/>
          <a:ext cx="0" cy="0"/>
          <a:chOff x="0" y="0"/>
          <a:chExt cx="0" cy="0"/>
        </a:xfrm>
      </p:grpSpPr>
      <p:sp>
        <p:nvSpPr>
          <p:cNvPr name="TextBox 2" id="2"/>
          <p:cNvSpPr txBox="true"/>
          <p:nvPr/>
        </p:nvSpPr>
        <p:spPr>
          <a:xfrm rot="0">
            <a:off x="1476624" y="356322"/>
            <a:ext cx="15334751" cy="1638300"/>
          </a:xfrm>
          <a:prstGeom prst="rect">
            <a:avLst/>
          </a:prstGeom>
        </p:spPr>
        <p:txBody>
          <a:bodyPr anchor="t" rtlCol="false" tIns="0" lIns="0" bIns="0" rIns="0">
            <a:spAutoFit/>
          </a:bodyPr>
          <a:lstStyle/>
          <a:p>
            <a:pPr algn="l">
              <a:lnSpc>
                <a:spcPts val="6480"/>
              </a:lnSpc>
            </a:pPr>
            <a:r>
              <a:rPr lang="en-US" sz="5400" spc="54" b="true">
                <a:solidFill>
                  <a:srgbClr val="302E2C"/>
                </a:solidFill>
                <a:latin typeface="Playfair Display Bold"/>
                <a:ea typeface="Playfair Display Bold"/>
                <a:cs typeface="Playfair Display Bold"/>
                <a:sym typeface="Playfair Display Bold"/>
              </a:rPr>
              <a:t>Das Arbeitsgedächtnis und die Cognitive Load Theory (CLT)*</a:t>
            </a:r>
          </a:p>
        </p:txBody>
      </p:sp>
      <p:sp>
        <p:nvSpPr>
          <p:cNvPr name="TextBox 3" id="3"/>
          <p:cNvSpPr txBox="true"/>
          <p:nvPr/>
        </p:nvSpPr>
        <p:spPr>
          <a:xfrm rot="0">
            <a:off x="1449222" y="2545826"/>
            <a:ext cx="15389556" cy="5338504"/>
          </a:xfrm>
          <a:prstGeom prst="rect">
            <a:avLst/>
          </a:prstGeom>
        </p:spPr>
        <p:txBody>
          <a:bodyPr anchor="t" rtlCol="false" tIns="0" lIns="0" bIns="0" rIns="0">
            <a:spAutoFit/>
          </a:bodyPr>
          <a:lstStyle/>
          <a:p>
            <a:pPr algn="l">
              <a:lnSpc>
                <a:spcPts val="4867"/>
              </a:lnSpc>
            </a:pPr>
          </a:p>
          <a:p>
            <a:pPr algn="l">
              <a:lnSpc>
                <a:spcPts val="4867"/>
              </a:lnSpc>
            </a:pPr>
            <a:r>
              <a:rPr lang="en-US" sz="3004" spc="270">
                <a:solidFill>
                  <a:srgbClr val="302E2C"/>
                </a:solidFill>
                <a:latin typeface="Raleway"/>
                <a:ea typeface="Raleway"/>
                <a:cs typeface="Raleway"/>
                <a:sym typeface="Raleway"/>
              </a:rPr>
              <a:t>Der wichtigste Faktor der kognitiven Ergonomie ist die begrenzte Kapazität des Arbeitsgedächtnisses.</a:t>
            </a:r>
          </a:p>
          <a:p>
            <a:pPr algn="l">
              <a:lnSpc>
                <a:spcPts val="1951"/>
              </a:lnSpc>
            </a:pPr>
          </a:p>
          <a:p>
            <a:pPr algn="l" marL="540721" indent="-270361" lvl="1">
              <a:lnSpc>
                <a:spcPts val="4057"/>
              </a:lnSpc>
              <a:buFont typeface="Arial"/>
              <a:buChar char="•"/>
            </a:pPr>
            <a:r>
              <a:rPr lang="en-US" sz="2504" spc="225">
                <a:solidFill>
                  <a:srgbClr val="302E2C"/>
                </a:solidFill>
                <a:latin typeface="Raleway"/>
                <a:ea typeface="Raleway"/>
                <a:cs typeface="Raleway"/>
                <a:sym typeface="Raleway"/>
              </a:rPr>
              <a:t>Der Mechani</a:t>
            </a:r>
            <a:r>
              <a:rPr lang="en-US" sz="2504" spc="225">
                <a:solidFill>
                  <a:srgbClr val="302E2C"/>
                </a:solidFill>
                <a:latin typeface="Raleway"/>
                <a:ea typeface="Raleway"/>
                <a:cs typeface="Raleway"/>
                <a:sym typeface="Raleway"/>
              </a:rPr>
              <a:t>smus</a:t>
            </a:r>
            <a:r>
              <a:rPr lang="en-US" sz="2504" spc="225">
                <a:solidFill>
                  <a:srgbClr val="302E2C"/>
                </a:solidFill>
                <a:latin typeface="Raleway"/>
                <a:ea typeface="Raleway"/>
                <a:cs typeface="Raleway"/>
                <a:sym typeface="Raleway"/>
              </a:rPr>
              <a:t>: John Sweller unterscheidet zwischen i</a:t>
            </a:r>
            <a:r>
              <a:rPr lang="en-US" sz="2504" spc="225">
                <a:solidFill>
                  <a:srgbClr val="302E2C"/>
                </a:solidFill>
                <a:latin typeface="Raleway"/>
                <a:ea typeface="Raleway"/>
                <a:cs typeface="Raleway"/>
                <a:sym typeface="Raleway"/>
              </a:rPr>
              <a:t>ntrinsic load (Schwierigkeit des Themas),</a:t>
            </a:r>
            <a:r>
              <a:rPr lang="en-US" sz="2504" spc="225">
                <a:solidFill>
                  <a:srgbClr val="302E2C"/>
                </a:solidFill>
                <a:latin typeface="Raleway"/>
                <a:ea typeface="Raleway"/>
                <a:cs typeface="Raleway"/>
                <a:sym typeface="Raleway"/>
              </a:rPr>
              <a:t> extraneous load (unnötige Belastung durch schlechte Arbeitsweise/Tools) und germane load (die eigentliche Lern- und Denkleistung).</a:t>
            </a:r>
          </a:p>
          <a:p>
            <a:pPr algn="l">
              <a:lnSpc>
                <a:spcPts val="1303"/>
              </a:lnSpc>
            </a:pPr>
          </a:p>
          <a:p>
            <a:pPr algn="l">
              <a:lnSpc>
                <a:spcPts val="4219"/>
              </a:lnSpc>
            </a:pPr>
            <a:r>
              <a:rPr lang="en-US" sz="2604" spc="234">
                <a:solidFill>
                  <a:srgbClr val="302E2C"/>
                </a:solidFill>
                <a:latin typeface="Raleway"/>
                <a:ea typeface="Raleway"/>
                <a:cs typeface="Raleway"/>
                <a:sym typeface="Raleway"/>
              </a:rPr>
              <a:t>Die Lösung: Externalisierung. Informationen konsequent in externe Systeme auslagern (Datenbanken, Mindmaps), um das Arbeitsgedächtnis für die Synthese frei zu halten.</a:t>
            </a:r>
          </a:p>
        </p:txBody>
      </p:sp>
      <p:sp>
        <p:nvSpPr>
          <p:cNvPr name="AutoShape 4" id="4"/>
          <p:cNvSpPr/>
          <p:nvPr/>
        </p:nvSpPr>
        <p:spPr>
          <a:xfrm rot="0">
            <a:off x="1028700" y="9208834"/>
            <a:ext cx="16230600" cy="49466"/>
          </a:xfrm>
          <a:prstGeom prst="rect">
            <a:avLst/>
          </a:prstGeom>
          <a:solidFill>
            <a:srgbClr val="302E2C"/>
          </a:solidFill>
        </p:spPr>
      </p:sp>
      <p:sp>
        <p:nvSpPr>
          <p:cNvPr name="TextBox 5" id="5"/>
          <p:cNvSpPr txBox="true"/>
          <p:nvPr/>
        </p:nvSpPr>
        <p:spPr>
          <a:xfrm rot="0">
            <a:off x="3531010" y="9371131"/>
            <a:ext cx="14756990" cy="404673"/>
          </a:xfrm>
          <a:prstGeom prst="rect">
            <a:avLst/>
          </a:prstGeom>
        </p:spPr>
        <p:txBody>
          <a:bodyPr anchor="t" rtlCol="false" tIns="0" lIns="0" bIns="0" rIns="0">
            <a:spAutoFit/>
          </a:bodyPr>
          <a:lstStyle/>
          <a:p>
            <a:pPr algn="l">
              <a:lnSpc>
                <a:spcPts val="3356"/>
              </a:lnSpc>
            </a:pPr>
            <a:r>
              <a:rPr lang="en-US" sz="2071" spc="186">
                <a:solidFill>
                  <a:srgbClr val="302E2C"/>
                </a:solidFill>
                <a:latin typeface="Raleway"/>
                <a:ea typeface="Raleway"/>
                <a:cs typeface="Raleway"/>
                <a:sym typeface="Raleway"/>
              </a:rPr>
              <a:t>Sweller,</a:t>
            </a:r>
            <a:r>
              <a:rPr lang="en-US" sz="2071" spc="186">
                <a:solidFill>
                  <a:srgbClr val="302E2C"/>
                </a:solidFill>
                <a:latin typeface="Raleway"/>
                <a:ea typeface="Raleway"/>
                <a:cs typeface="Raleway"/>
                <a:sym typeface="Raleway"/>
              </a:rPr>
              <a:t> J. (1988).</a:t>
            </a:r>
            <a:r>
              <a:rPr lang="en-US" sz="2071" spc="186">
                <a:solidFill>
                  <a:srgbClr val="302E2C"/>
                </a:solidFill>
                <a:latin typeface="Raleway"/>
                <a:ea typeface="Raleway"/>
                <a:cs typeface="Raleway"/>
                <a:sym typeface="Raleway"/>
              </a:rPr>
              <a:t> Cognitive load during problem solving: Effects on learning.</a:t>
            </a:r>
            <a:r>
              <a:rPr lang="en-US" sz="2071" spc="186">
                <a:solidFill>
                  <a:srgbClr val="302E2C"/>
                </a:solidFill>
                <a:latin typeface="Raleway"/>
                <a:ea typeface="Raleway"/>
                <a:cs typeface="Raleway"/>
                <a:sym typeface="Raleway"/>
              </a:rPr>
              <a:t> Cognitive Science.</a:t>
            </a:r>
          </a:p>
        </p:txBody>
      </p:sp>
    </p:spTree>
  </p:cSld>
  <p:clrMapOvr>
    <a:masterClrMapping/>
  </p:clrMapOvr>
</p:sld>
</file>

<file path=ppt/slides/slide11.xml><?xml version="1.0" encoding="utf-8"?>
<p:sld xmlns:p="http://schemas.openxmlformats.org/presentationml/2006/main" xmlns:a="http://schemas.openxmlformats.org/drawingml/2006/main">
  <p:cSld>
    <p:bg>
      <p:bgPr>
        <a:solidFill>
          <a:srgbClr val="F2F4F3"/>
        </a:solidFill>
      </p:bgPr>
    </p:bg>
    <p:spTree>
      <p:nvGrpSpPr>
        <p:cNvPr id="1" name=""/>
        <p:cNvGrpSpPr/>
        <p:nvPr/>
      </p:nvGrpSpPr>
      <p:grpSpPr>
        <a:xfrm>
          <a:off x="0" y="0"/>
          <a:ext cx="0" cy="0"/>
          <a:chOff x="0" y="0"/>
          <a:chExt cx="0" cy="0"/>
        </a:xfrm>
      </p:grpSpPr>
      <p:sp>
        <p:nvSpPr>
          <p:cNvPr name="TextBox 2" id="2"/>
          <p:cNvSpPr txBox="true"/>
          <p:nvPr/>
        </p:nvSpPr>
        <p:spPr>
          <a:xfrm rot="0">
            <a:off x="1531429" y="2186668"/>
            <a:ext cx="15334751" cy="819150"/>
          </a:xfrm>
          <a:prstGeom prst="rect">
            <a:avLst/>
          </a:prstGeom>
        </p:spPr>
        <p:txBody>
          <a:bodyPr anchor="t" rtlCol="false" tIns="0" lIns="0" bIns="0" rIns="0">
            <a:spAutoFit/>
          </a:bodyPr>
          <a:lstStyle/>
          <a:p>
            <a:pPr algn="l">
              <a:lnSpc>
                <a:spcPts val="6480"/>
              </a:lnSpc>
            </a:pPr>
            <a:r>
              <a:rPr lang="en-US" sz="5400" spc="54" b="true">
                <a:solidFill>
                  <a:srgbClr val="302E2C"/>
                </a:solidFill>
                <a:latin typeface="Playfair Display Bold"/>
                <a:ea typeface="Playfair Display Bold"/>
                <a:cs typeface="Playfair Display Bold"/>
                <a:sym typeface="Playfair Display Bold"/>
              </a:rPr>
              <a:t>Übung</a:t>
            </a:r>
          </a:p>
        </p:txBody>
      </p:sp>
      <p:sp>
        <p:nvSpPr>
          <p:cNvPr name="TextBox 3" id="3"/>
          <p:cNvSpPr txBox="true"/>
          <p:nvPr/>
        </p:nvSpPr>
        <p:spPr>
          <a:xfrm rot="0">
            <a:off x="1476624" y="3286939"/>
            <a:ext cx="15389556" cy="3142850"/>
          </a:xfrm>
          <a:prstGeom prst="rect">
            <a:avLst/>
          </a:prstGeom>
        </p:spPr>
        <p:txBody>
          <a:bodyPr anchor="t" rtlCol="false" tIns="0" lIns="0" bIns="0" rIns="0">
            <a:spAutoFit/>
          </a:bodyPr>
          <a:lstStyle/>
          <a:p>
            <a:pPr algn="l">
              <a:lnSpc>
                <a:spcPts val="4219"/>
              </a:lnSpc>
            </a:pPr>
          </a:p>
          <a:p>
            <a:pPr algn="l" marL="562311" indent="-281155" lvl="1">
              <a:lnSpc>
                <a:spcPts val="4219"/>
              </a:lnSpc>
              <a:buFont typeface="Arial"/>
              <a:buChar char="•"/>
            </a:pPr>
            <a:r>
              <a:rPr lang="en-US" sz="2604" spc="234">
                <a:solidFill>
                  <a:srgbClr val="302E2C"/>
                </a:solidFill>
                <a:latin typeface="Raleway"/>
                <a:ea typeface="Raleway"/>
                <a:cs typeface="Raleway"/>
                <a:sym typeface="Raleway"/>
              </a:rPr>
              <a:t>1.</a:t>
            </a:r>
            <a:r>
              <a:rPr lang="en-US" sz="2604" spc="234">
                <a:solidFill>
                  <a:srgbClr val="302E2C"/>
                </a:solidFill>
                <a:latin typeface="Raleway"/>
                <a:ea typeface="Raleway"/>
                <a:cs typeface="Raleway"/>
                <a:sym typeface="Raleway"/>
              </a:rPr>
              <a:t>Schreib</a:t>
            </a:r>
            <a:r>
              <a:rPr lang="en-US" sz="2604" spc="234">
                <a:solidFill>
                  <a:srgbClr val="302E2C"/>
                </a:solidFill>
                <a:latin typeface="Raleway"/>
                <a:ea typeface="Raleway"/>
                <a:cs typeface="Raleway"/>
                <a:sym typeface="Raleway"/>
              </a:rPr>
              <a:t> die Zahlen von 1 bis 26 auf ein Blatt. </a:t>
            </a:r>
          </a:p>
          <a:p>
            <a:pPr algn="l" marL="562311" indent="-281155" lvl="1">
              <a:lnSpc>
                <a:spcPts val="4219"/>
              </a:lnSpc>
              <a:buFont typeface="Arial"/>
              <a:buChar char="•"/>
            </a:pPr>
            <a:r>
              <a:rPr lang="en-US" sz="2604" spc="234">
                <a:solidFill>
                  <a:srgbClr val="302E2C"/>
                </a:solidFill>
                <a:latin typeface="Raleway"/>
                <a:ea typeface="Raleway"/>
                <a:cs typeface="Raleway"/>
                <a:sym typeface="Raleway"/>
              </a:rPr>
              <a:t>2. </a:t>
            </a:r>
            <a:r>
              <a:rPr lang="en-US" sz="2604" spc="234">
                <a:solidFill>
                  <a:srgbClr val="302E2C"/>
                </a:solidFill>
                <a:latin typeface="Raleway"/>
                <a:ea typeface="Raleway"/>
                <a:cs typeface="Raleway"/>
                <a:sym typeface="Raleway"/>
              </a:rPr>
              <a:t>Direkt daneben das Alphabet von A bis Z.</a:t>
            </a:r>
          </a:p>
          <a:p>
            <a:pPr algn="l" marL="562311" indent="-281155" lvl="1">
              <a:lnSpc>
                <a:spcPts val="4219"/>
              </a:lnSpc>
              <a:buFont typeface="Arial"/>
              <a:buChar char="•"/>
            </a:pPr>
            <a:r>
              <a:rPr lang="en-US" sz="2604" spc="234">
                <a:solidFill>
                  <a:srgbClr val="302E2C"/>
                </a:solidFill>
                <a:latin typeface="Raleway"/>
                <a:ea typeface="Raleway"/>
                <a:cs typeface="Raleway"/>
                <a:sym typeface="Raleway"/>
              </a:rPr>
              <a:t>Regel: Erst alle Zahlen, dann alle Buchstaben.</a:t>
            </a:r>
          </a:p>
          <a:p>
            <a:pPr algn="l" marL="562311" indent="-281155" lvl="1">
              <a:lnSpc>
                <a:spcPts val="4219"/>
              </a:lnSpc>
              <a:buFont typeface="Arial"/>
              <a:buChar char="•"/>
            </a:pPr>
            <a:r>
              <a:rPr lang="en-US" sz="2604" spc="234">
                <a:solidFill>
                  <a:srgbClr val="302E2C"/>
                </a:solidFill>
                <a:latin typeface="Raleway"/>
                <a:ea typeface="Raleway"/>
                <a:cs typeface="Raleway"/>
                <a:sym typeface="Raleway"/>
              </a:rPr>
              <a:t>Stoppuhr: Zeit stoppen. </a:t>
            </a:r>
          </a:p>
          <a:p>
            <a:pPr algn="l">
              <a:lnSpc>
                <a:spcPts val="4219"/>
              </a:lnSpc>
            </a:pPr>
          </a:p>
        </p:txBody>
      </p:sp>
      <p:sp>
        <p:nvSpPr>
          <p:cNvPr name="AutoShape 4" id="4"/>
          <p:cNvSpPr/>
          <p:nvPr/>
        </p:nvSpPr>
        <p:spPr>
          <a:xfrm rot="0">
            <a:off x="1028700" y="9208834"/>
            <a:ext cx="16230600" cy="49466"/>
          </a:xfrm>
          <a:prstGeom prst="rect">
            <a:avLst/>
          </a:prstGeom>
          <a:solidFill>
            <a:srgbClr val="302E2C"/>
          </a:solidFill>
        </p:spPr>
      </p:sp>
    </p:spTree>
  </p:cSld>
  <p:clrMapOvr>
    <a:masterClrMapping/>
  </p:clrMapOvr>
</p:sld>
</file>

<file path=ppt/slides/slide12.xml><?xml version="1.0" encoding="utf-8"?>
<p:sld xmlns:p="http://schemas.openxmlformats.org/presentationml/2006/main" xmlns:a="http://schemas.openxmlformats.org/drawingml/2006/main">
  <p:cSld>
    <p:bg>
      <p:bgPr>
        <a:solidFill>
          <a:srgbClr val="F2F4F3"/>
        </a:solidFill>
      </p:bgPr>
    </p:bg>
    <p:spTree>
      <p:nvGrpSpPr>
        <p:cNvPr id="1" name=""/>
        <p:cNvGrpSpPr/>
        <p:nvPr/>
      </p:nvGrpSpPr>
      <p:grpSpPr>
        <a:xfrm>
          <a:off x="0" y="0"/>
          <a:ext cx="0" cy="0"/>
          <a:chOff x="0" y="0"/>
          <a:chExt cx="0" cy="0"/>
        </a:xfrm>
      </p:grpSpPr>
      <p:sp>
        <p:nvSpPr>
          <p:cNvPr name="TextBox 2" id="2"/>
          <p:cNvSpPr txBox="true"/>
          <p:nvPr/>
        </p:nvSpPr>
        <p:spPr>
          <a:xfrm rot="0">
            <a:off x="1531429" y="2123966"/>
            <a:ext cx="15334751" cy="819150"/>
          </a:xfrm>
          <a:prstGeom prst="rect">
            <a:avLst/>
          </a:prstGeom>
        </p:spPr>
        <p:txBody>
          <a:bodyPr anchor="t" rtlCol="false" tIns="0" lIns="0" bIns="0" rIns="0">
            <a:spAutoFit/>
          </a:bodyPr>
          <a:lstStyle/>
          <a:p>
            <a:pPr algn="l">
              <a:lnSpc>
                <a:spcPts val="6480"/>
              </a:lnSpc>
            </a:pPr>
            <a:r>
              <a:rPr lang="en-US" sz="5400" spc="54" b="true">
                <a:solidFill>
                  <a:srgbClr val="302E2C"/>
                </a:solidFill>
                <a:latin typeface="Playfair Display Bold"/>
                <a:ea typeface="Playfair Display Bold"/>
                <a:cs typeface="Playfair Display Bold"/>
                <a:sym typeface="Playfair Display Bold"/>
              </a:rPr>
              <a:t>Übung</a:t>
            </a:r>
          </a:p>
        </p:txBody>
      </p:sp>
      <p:sp>
        <p:nvSpPr>
          <p:cNvPr name="TextBox 3" id="3"/>
          <p:cNvSpPr txBox="true"/>
          <p:nvPr/>
        </p:nvSpPr>
        <p:spPr>
          <a:xfrm rot="0">
            <a:off x="1476624" y="3550895"/>
            <a:ext cx="15389556" cy="2614938"/>
          </a:xfrm>
          <a:prstGeom prst="rect">
            <a:avLst/>
          </a:prstGeom>
        </p:spPr>
        <p:txBody>
          <a:bodyPr anchor="t" rtlCol="false" tIns="0" lIns="0" bIns="0" rIns="0">
            <a:spAutoFit/>
          </a:bodyPr>
          <a:lstStyle/>
          <a:p>
            <a:pPr algn="l">
              <a:lnSpc>
                <a:spcPts val="4219"/>
              </a:lnSpc>
            </a:pPr>
          </a:p>
          <a:p>
            <a:pPr algn="l" marL="562311" indent="-281155" lvl="1">
              <a:lnSpc>
                <a:spcPts val="4219"/>
              </a:lnSpc>
              <a:buFont typeface="Arial"/>
              <a:buChar char="•"/>
            </a:pPr>
            <a:r>
              <a:rPr lang="en-US" sz="2604" spc="234">
                <a:solidFill>
                  <a:srgbClr val="302E2C"/>
                </a:solidFill>
                <a:latin typeface="Raleway"/>
                <a:ea typeface="Raleway"/>
                <a:cs typeface="Raleway"/>
                <a:sym typeface="Raleway"/>
              </a:rPr>
              <a:t>Aufgabe: Schreib die Zahlen und Buchstaben abwechselnd: </a:t>
            </a:r>
          </a:p>
          <a:p>
            <a:pPr algn="l" marL="1124622" indent="-374874" lvl="2">
              <a:lnSpc>
                <a:spcPts val="4219"/>
              </a:lnSpc>
              <a:buFont typeface="Arial"/>
              <a:buChar char="⚬"/>
            </a:pPr>
            <a:r>
              <a:rPr lang="en-US" sz="2604" spc="234">
                <a:solidFill>
                  <a:srgbClr val="302E2C"/>
                </a:solidFill>
                <a:latin typeface="Raleway"/>
                <a:ea typeface="Raleway"/>
                <a:cs typeface="Raleway"/>
                <a:sym typeface="Raleway"/>
              </a:rPr>
              <a:t>1, A, 2, B, 3, C... bis 26, Z.</a:t>
            </a:r>
          </a:p>
          <a:p>
            <a:pPr algn="l" marL="562311" indent="-281155" lvl="1">
              <a:lnSpc>
                <a:spcPts val="4219"/>
              </a:lnSpc>
              <a:buFont typeface="Arial"/>
              <a:buChar char="•"/>
            </a:pPr>
            <a:r>
              <a:rPr lang="en-US" sz="2604" spc="234">
                <a:solidFill>
                  <a:srgbClr val="302E2C"/>
                </a:solidFill>
                <a:latin typeface="Raleway"/>
                <a:ea typeface="Raleway"/>
                <a:cs typeface="Raleway"/>
                <a:sym typeface="Raleway"/>
              </a:rPr>
              <a:t>Stoppuhr: Zeit stoppen.</a:t>
            </a:r>
          </a:p>
          <a:p>
            <a:pPr algn="l">
              <a:lnSpc>
                <a:spcPts val="4219"/>
              </a:lnSpc>
            </a:pPr>
          </a:p>
        </p:txBody>
      </p:sp>
      <p:sp>
        <p:nvSpPr>
          <p:cNvPr name="AutoShape 4" id="4"/>
          <p:cNvSpPr/>
          <p:nvPr/>
        </p:nvSpPr>
        <p:spPr>
          <a:xfrm rot="0">
            <a:off x="1028700" y="9208834"/>
            <a:ext cx="16230600" cy="49466"/>
          </a:xfrm>
          <a:prstGeom prst="rect">
            <a:avLst/>
          </a:prstGeom>
          <a:solidFill>
            <a:srgbClr val="302E2C"/>
          </a:solid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41074" r="0" b="-126260"/>
            </a:stretch>
          </a:blipFill>
        </p:spPr>
      </p:sp>
      <p:grpSp>
        <p:nvGrpSpPr>
          <p:cNvPr name="Group 3" id="3"/>
          <p:cNvGrpSpPr/>
          <p:nvPr/>
        </p:nvGrpSpPr>
        <p:grpSpPr>
          <a:xfrm rot="0">
            <a:off x="1028700" y="917210"/>
            <a:ext cx="881602" cy="911590"/>
            <a:chOff x="0" y="0"/>
            <a:chExt cx="628022" cy="649385"/>
          </a:xfrm>
        </p:grpSpPr>
        <p:sp>
          <p:nvSpPr>
            <p:cNvPr name="Freeform 4" id="4"/>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grpSp>
        <p:nvGrpSpPr>
          <p:cNvPr name="Group 5" id="5"/>
          <p:cNvGrpSpPr/>
          <p:nvPr/>
        </p:nvGrpSpPr>
        <p:grpSpPr>
          <a:xfrm rot="-10800000">
            <a:off x="16377698" y="8346710"/>
            <a:ext cx="881602" cy="911590"/>
            <a:chOff x="0" y="0"/>
            <a:chExt cx="628022" cy="649385"/>
          </a:xfrm>
        </p:grpSpPr>
        <p:sp>
          <p:nvSpPr>
            <p:cNvPr name="Freeform 6" id="6"/>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sp>
        <p:nvSpPr>
          <p:cNvPr name="AutoShape 7" id="7"/>
          <p:cNvSpPr/>
          <p:nvPr/>
        </p:nvSpPr>
        <p:spPr>
          <a:xfrm rot="0">
            <a:off x="1329196" y="1373005"/>
            <a:ext cx="4240807" cy="2135777"/>
          </a:xfrm>
          <a:prstGeom prst="rect">
            <a:avLst/>
          </a:prstGeom>
          <a:solidFill>
            <a:srgbClr val="BEA8A7">
              <a:alpha val="19608"/>
            </a:srgbClr>
          </a:solidFill>
        </p:spPr>
      </p:sp>
      <p:sp>
        <p:nvSpPr>
          <p:cNvPr name="TextBox 8" id="8"/>
          <p:cNvSpPr txBox="true"/>
          <p:nvPr/>
        </p:nvSpPr>
        <p:spPr>
          <a:xfrm rot="0">
            <a:off x="1139023" y="1661428"/>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Executive Load</a:t>
            </a:r>
          </a:p>
        </p:txBody>
      </p:sp>
      <p:sp>
        <p:nvSpPr>
          <p:cNvPr name="AutoShape 9" id="9"/>
          <p:cNvSpPr/>
          <p:nvPr/>
        </p:nvSpPr>
        <p:spPr>
          <a:xfrm rot="0">
            <a:off x="1329196" y="4271186"/>
            <a:ext cx="4240807" cy="2135777"/>
          </a:xfrm>
          <a:prstGeom prst="rect">
            <a:avLst/>
          </a:prstGeom>
          <a:solidFill>
            <a:srgbClr val="FF3131">
              <a:alpha val="19608"/>
            </a:srgbClr>
          </a:solidFill>
        </p:spPr>
      </p:sp>
      <p:sp>
        <p:nvSpPr>
          <p:cNvPr name="AutoShape 10" id="10"/>
          <p:cNvSpPr/>
          <p:nvPr/>
        </p:nvSpPr>
        <p:spPr>
          <a:xfrm rot="0">
            <a:off x="1329196" y="7169368"/>
            <a:ext cx="4240807" cy="2135777"/>
          </a:xfrm>
          <a:prstGeom prst="rect">
            <a:avLst/>
          </a:prstGeom>
          <a:solidFill>
            <a:srgbClr val="BEA8A7">
              <a:alpha val="19608"/>
            </a:srgbClr>
          </a:solidFill>
        </p:spPr>
      </p:sp>
      <p:sp>
        <p:nvSpPr>
          <p:cNvPr name="AutoShape 11" id="11"/>
          <p:cNvSpPr/>
          <p:nvPr/>
        </p:nvSpPr>
        <p:spPr>
          <a:xfrm rot="0">
            <a:off x="6637941" y="1373005"/>
            <a:ext cx="4240807" cy="2135777"/>
          </a:xfrm>
          <a:prstGeom prst="rect">
            <a:avLst/>
          </a:prstGeom>
          <a:solidFill>
            <a:srgbClr val="BEA8A7">
              <a:alpha val="19608"/>
            </a:srgbClr>
          </a:solidFill>
        </p:spPr>
      </p:sp>
      <p:sp>
        <p:nvSpPr>
          <p:cNvPr name="TextBox 12" id="12"/>
          <p:cNvSpPr txBox="true"/>
          <p:nvPr/>
        </p:nvSpPr>
        <p:spPr>
          <a:xfrm rot="0">
            <a:off x="543357" y="4558071"/>
            <a:ext cx="5812484"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Context Switching</a:t>
            </a:r>
          </a:p>
        </p:txBody>
      </p:sp>
      <p:sp>
        <p:nvSpPr>
          <p:cNvPr name="TextBox 13" id="13"/>
          <p:cNvSpPr txBox="true"/>
          <p:nvPr/>
        </p:nvSpPr>
        <p:spPr>
          <a:xfrm rot="0">
            <a:off x="543357" y="7847903"/>
            <a:ext cx="5812484" cy="794680"/>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Vernetzung</a:t>
            </a:r>
          </a:p>
        </p:txBody>
      </p:sp>
      <p:sp>
        <p:nvSpPr>
          <p:cNvPr name="TextBox 14" id="14"/>
          <p:cNvSpPr txBox="true"/>
          <p:nvPr/>
        </p:nvSpPr>
        <p:spPr>
          <a:xfrm rot="0">
            <a:off x="6447769" y="1659889"/>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Executive Drain</a:t>
            </a:r>
          </a:p>
        </p:txBody>
      </p:sp>
      <p:sp>
        <p:nvSpPr>
          <p:cNvPr name="AutoShape 15" id="15"/>
          <p:cNvSpPr/>
          <p:nvPr/>
        </p:nvSpPr>
        <p:spPr>
          <a:xfrm rot="0">
            <a:off x="6637941" y="4301291"/>
            <a:ext cx="4240807" cy="2135777"/>
          </a:xfrm>
          <a:prstGeom prst="rect">
            <a:avLst/>
          </a:prstGeom>
          <a:solidFill>
            <a:srgbClr val="BEA8A7">
              <a:alpha val="19608"/>
            </a:srgbClr>
          </a:solidFill>
        </p:spPr>
      </p:sp>
      <p:sp>
        <p:nvSpPr>
          <p:cNvPr name="TextBox 16" id="16"/>
          <p:cNvSpPr txBox="true"/>
          <p:nvPr/>
        </p:nvSpPr>
        <p:spPr>
          <a:xfrm rot="0">
            <a:off x="6447769" y="4588176"/>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Unerledigte Aufgaben</a:t>
            </a:r>
          </a:p>
        </p:txBody>
      </p:sp>
      <p:sp>
        <p:nvSpPr>
          <p:cNvPr name="AutoShape 17" id="17"/>
          <p:cNvSpPr/>
          <p:nvPr/>
        </p:nvSpPr>
        <p:spPr>
          <a:xfrm rot="0">
            <a:off x="6637941" y="7122523"/>
            <a:ext cx="4240807" cy="2135777"/>
          </a:xfrm>
          <a:prstGeom prst="rect">
            <a:avLst/>
          </a:prstGeom>
          <a:solidFill>
            <a:srgbClr val="BEA8A7">
              <a:alpha val="19608"/>
            </a:srgbClr>
          </a:solidFill>
        </p:spPr>
      </p:sp>
      <p:sp>
        <p:nvSpPr>
          <p:cNvPr name="TextBox 18" id="18"/>
          <p:cNvSpPr txBox="true"/>
          <p:nvPr/>
        </p:nvSpPr>
        <p:spPr>
          <a:xfrm rot="0">
            <a:off x="6447769" y="7802597"/>
            <a:ext cx="4621151" cy="794680"/>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Hyperfokus</a:t>
            </a:r>
          </a:p>
        </p:txBody>
      </p:sp>
      <p:sp>
        <p:nvSpPr>
          <p:cNvPr name="AutoShape 19" id="19"/>
          <p:cNvSpPr/>
          <p:nvPr/>
        </p:nvSpPr>
        <p:spPr>
          <a:xfrm rot="0">
            <a:off x="11946719" y="4271186"/>
            <a:ext cx="4240807" cy="2135777"/>
          </a:xfrm>
          <a:prstGeom prst="rect">
            <a:avLst/>
          </a:prstGeom>
          <a:solidFill>
            <a:srgbClr val="BEA8A7">
              <a:alpha val="19608"/>
            </a:srgbClr>
          </a:solidFill>
        </p:spPr>
      </p:sp>
      <p:sp>
        <p:nvSpPr>
          <p:cNvPr name="TextBox 20" id="20"/>
          <p:cNvSpPr txBox="true"/>
          <p:nvPr/>
        </p:nvSpPr>
        <p:spPr>
          <a:xfrm rot="0">
            <a:off x="11756547" y="4164882"/>
            <a:ext cx="4621151" cy="2367437"/>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Aufmerk-samkeits-Paradoxon</a:t>
            </a:r>
          </a:p>
        </p:txBody>
      </p:sp>
    </p:spTree>
  </p:cSld>
  <p:clrMapOvr>
    <a:masterClrMapping/>
  </p:clrMapOvr>
</p:sld>
</file>

<file path=ppt/slides/slide14.xml><?xml version="1.0" encoding="utf-8"?>
<p:sld xmlns:p="http://schemas.openxmlformats.org/presentationml/2006/main" xmlns:a="http://schemas.openxmlformats.org/drawingml/2006/main">
  <p:cSld>
    <p:bg>
      <p:bgPr>
        <a:solidFill>
          <a:srgbClr val="F2F4F3"/>
        </a:solidFill>
      </p:bgPr>
    </p:bg>
    <p:spTree>
      <p:nvGrpSpPr>
        <p:cNvPr id="1" name=""/>
        <p:cNvGrpSpPr/>
        <p:nvPr/>
      </p:nvGrpSpPr>
      <p:grpSpPr>
        <a:xfrm>
          <a:off x="0" y="0"/>
          <a:ext cx="0" cy="0"/>
          <a:chOff x="0" y="0"/>
          <a:chExt cx="0" cy="0"/>
        </a:xfrm>
      </p:grpSpPr>
      <p:sp>
        <p:nvSpPr>
          <p:cNvPr name="TextBox 2" id="2"/>
          <p:cNvSpPr txBox="true"/>
          <p:nvPr/>
        </p:nvSpPr>
        <p:spPr>
          <a:xfrm rot="0">
            <a:off x="1476624" y="356322"/>
            <a:ext cx="15334751" cy="1638300"/>
          </a:xfrm>
          <a:prstGeom prst="rect">
            <a:avLst/>
          </a:prstGeom>
        </p:spPr>
        <p:txBody>
          <a:bodyPr anchor="t" rtlCol="false" tIns="0" lIns="0" bIns="0" rIns="0">
            <a:spAutoFit/>
          </a:bodyPr>
          <a:lstStyle/>
          <a:p>
            <a:pPr algn="l">
              <a:lnSpc>
                <a:spcPts val="6480"/>
              </a:lnSpc>
            </a:pPr>
            <a:r>
              <a:rPr lang="en-US" sz="5400" spc="54" b="true">
                <a:solidFill>
                  <a:srgbClr val="302E2C"/>
                </a:solidFill>
                <a:latin typeface="Playfair Display Bold"/>
                <a:ea typeface="Playfair Display Bold"/>
                <a:cs typeface="Playfair Display Bold"/>
                <a:sym typeface="Playfair Display Bold"/>
              </a:rPr>
              <a:t>Der "Context Switching Cost" und Task Switching</a:t>
            </a:r>
          </a:p>
        </p:txBody>
      </p:sp>
      <p:sp>
        <p:nvSpPr>
          <p:cNvPr name="TextBox 3" id="3"/>
          <p:cNvSpPr txBox="true"/>
          <p:nvPr/>
        </p:nvSpPr>
        <p:spPr>
          <a:xfrm rot="0">
            <a:off x="1476624" y="2470376"/>
            <a:ext cx="15389556" cy="4775976"/>
          </a:xfrm>
          <a:prstGeom prst="rect">
            <a:avLst/>
          </a:prstGeom>
        </p:spPr>
        <p:txBody>
          <a:bodyPr anchor="t" rtlCol="false" tIns="0" lIns="0" bIns="0" rIns="0">
            <a:spAutoFit/>
          </a:bodyPr>
          <a:lstStyle/>
          <a:p>
            <a:pPr algn="l">
              <a:lnSpc>
                <a:spcPts val="4219"/>
              </a:lnSpc>
            </a:pPr>
            <a:r>
              <a:rPr lang="en-US" sz="2604" spc="234">
                <a:solidFill>
                  <a:srgbClr val="302E2C"/>
                </a:solidFill>
                <a:latin typeface="Raleway"/>
                <a:ea typeface="Raleway"/>
                <a:cs typeface="Raleway"/>
                <a:sym typeface="Raleway"/>
              </a:rPr>
              <a:t>D</a:t>
            </a:r>
            <a:r>
              <a:rPr lang="en-US" sz="2604" spc="234">
                <a:solidFill>
                  <a:srgbClr val="302E2C"/>
                </a:solidFill>
                <a:latin typeface="Raleway"/>
                <a:ea typeface="Raleway"/>
                <a:cs typeface="Raleway"/>
                <a:sym typeface="Raleway"/>
              </a:rPr>
              <a:t>er</a:t>
            </a:r>
            <a:r>
              <a:rPr lang="en-US" sz="2604" spc="234">
                <a:solidFill>
                  <a:srgbClr val="302E2C"/>
                </a:solidFill>
                <a:latin typeface="Raleway"/>
                <a:ea typeface="Raleway"/>
                <a:cs typeface="Raleway"/>
                <a:sym typeface="Raleway"/>
              </a:rPr>
              <a:t> "Context </a:t>
            </a:r>
            <a:r>
              <a:rPr lang="en-US" sz="2604" spc="234">
                <a:solidFill>
                  <a:srgbClr val="302E2C"/>
                </a:solidFill>
                <a:latin typeface="Raleway"/>
                <a:ea typeface="Raleway"/>
                <a:cs typeface="Raleway"/>
                <a:sym typeface="Raleway"/>
              </a:rPr>
              <a:t>Switchi</a:t>
            </a:r>
            <a:r>
              <a:rPr lang="en-US" sz="2604" spc="234">
                <a:solidFill>
                  <a:srgbClr val="302E2C"/>
                </a:solidFill>
                <a:latin typeface="Raleway"/>
                <a:ea typeface="Raleway"/>
                <a:cs typeface="Raleway"/>
                <a:sym typeface="Raleway"/>
              </a:rPr>
              <a:t>ng C</a:t>
            </a:r>
            <a:r>
              <a:rPr lang="en-US" sz="2604" spc="234">
                <a:solidFill>
                  <a:srgbClr val="302E2C"/>
                </a:solidFill>
                <a:latin typeface="Raleway"/>
                <a:ea typeface="Raleway"/>
                <a:cs typeface="Raleway"/>
                <a:sym typeface="Raleway"/>
              </a:rPr>
              <a:t>ost" und Task</a:t>
            </a:r>
            <a:r>
              <a:rPr lang="en-US" sz="2604" spc="234">
                <a:solidFill>
                  <a:srgbClr val="302E2C"/>
                </a:solidFill>
                <a:latin typeface="Raleway"/>
                <a:ea typeface="Raleway"/>
                <a:cs typeface="Raleway"/>
                <a:sym typeface="Raleway"/>
              </a:rPr>
              <a:t> Switching</a:t>
            </a:r>
          </a:p>
          <a:p>
            <a:pPr algn="l">
              <a:lnSpc>
                <a:spcPts val="4219"/>
              </a:lnSpc>
            </a:pPr>
            <a:r>
              <a:rPr lang="en-US" sz="2604" spc="234">
                <a:solidFill>
                  <a:srgbClr val="302E2C"/>
                </a:solidFill>
                <a:latin typeface="Raleway"/>
                <a:ea typeface="Raleway"/>
                <a:cs typeface="Raleway"/>
                <a:sym typeface="Raleway"/>
              </a:rPr>
              <a:t>Viele Promovierende springen zwischen Recherche, Schreiben und Formatieren hin und her.</a:t>
            </a:r>
          </a:p>
          <a:p>
            <a:pPr algn="l" marL="562310" indent="-281155" lvl="1">
              <a:lnSpc>
                <a:spcPts val="4219"/>
              </a:lnSpc>
              <a:buFont typeface="Arial"/>
              <a:buChar char="•"/>
            </a:pPr>
            <a:r>
              <a:rPr lang="en-US" sz="2604" spc="234">
                <a:solidFill>
                  <a:srgbClr val="302E2C"/>
                </a:solidFill>
                <a:latin typeface="Raleway"/>
                <a:ea typeface="Raleway"/>
                <a:cs typeface="Raleway"/>
                <a:sym typeface="Raleway"/>
              </a:rPr>
              <a:t>Jedes Mal, wenn das Gehirn den Fokus wechselt, entstehen „Wechselkosten“. Es dauert Minuten, um wieder in den „Deep Work“-Modus zu kommen. Das Gefühl, am Abend erschöpft zu sein, ohne viel Text produziert zu haben, liegt oft an zu vielen Mikrowechseln.</a:t>
            </a:r>
          </a:p>
          <a:p>
            <a:pPr algn="l" marL="562310" indent="-281155" lvl="1">
              <a:lnSpc>
                <a:spcPts val="4219"/>
              </a:lnSpc>
              <a:buFont typeface="Arial"/>
              <a:buChar char="•"/>
            </a:pPr>
            <a:r>
              <a:rPr lang="en-US" sz="2604" spc="234">
                <a:solidFill>
                  <a:srgbClr val="F2F4F3"/>
                </a:solidFill>
                <a:latin typeface="Raleway"/>
                <a:ea typeface="Raleway"/>
                <a:cs typeface="Raleway"/>
                <a:sym typeface="Raleway"/>
              </a:rPr>
              <a:t>Die Lösung: Batching. Fokuszeiten radikal trennen. 90 Minuten nur Textproduktion (ohne Korrektur), danach 30 Minuten Bibliografie.</a:t>
            </a:r>
          </a:p>
        </p:txBody>
      </p:sp>
      <p:sp>
        <p:nvSpPr>
          <p:cNvPr name="AutoShape 4" id="4"/>
          <p:cNvSpPr/>
          <p:nvPr/>
        </p:nvSpPr>
        <p:spPr>
          <a:xfrm rot="0">
            <a:off x="1028700" y="9208834"/>
            <a:ext cx="16230600" cy="49466"/>
          </a:xfrm>
          <a:prstGeom prst="rect">
            <a:avLst/>
          </a:prstGeom>
          <a:solidFill>
            <a:srgbClr val="302E2C"/>
          </a:solidFill>
        </p:spPr>
      </p:sp>
      <p:sp>
        <p:nvSpPr>
          <p:cNvPr name="TextBox 5" id="5"/>
          <p:cNvSpPr txBox="true"/>
          <p:nvPr/>
        </p:nvSpPr>
        <p:spPr>
          <a:xfrm rot="0">
            <a:off x="3531010" y="9371131"/>
            <a:ext cx="14756990" cy="404673"/>
          </a:xfrm>
          <a:prstGeom prst="rect">
            <a:avLst/>
          </a:prstGeom>
        </p:spPr>
        <p:txBody>
          <a:bodyPr anchor="t" rtlCol="false" tIns="0" lIns="0" bIns="0" rIns="0">
            <a:spAutoFit/>
          </a:bodyPr>
          <a:lstStyle/>
          <a:p>
            <a:pPr algn="l">
              <a:lnSpc>
                <a:spcPts val="3356"/>
              </a:lnSpc>
            </a:pPr>
            <a:r>
              <a:rPr lang="en-US" sz="2071" spc="186">
                <a:solidFill>
                  <a:srgbClr val="302E2C"/>
                </a:solidFill>
                <a:latin typeface="Raleway"/>
                <a:ea typeface="Raleway"/>
                <a:cs typeface="Raleway"/>
                <a:sym typeface="Raleway"/>
              </a:rPr>
              <a:t>Mons</a:t>
            </a:r>
            <a:r>
              <a:rPr lang="en-US" sz="2071" spc="186">
                <a:solidFill>
                  <a:srgbClr val="302E2C"/>
                </a:solidFill>
                <a:latin typeface="Raleway"/>
                <a:ea typeface="Raleway"/>
                <a:cs typeface="Raleway"/>
                <a:sym typeface="Raleway"/>
              </a:rPr>
              <a:t>ell,</a:t>
            </a:r>
            <a:r>
              <a:rPr lang="en-US" sz="2071" spc="186">
                <a:solidFill>
                  <a:srgbClr val="302E2C"/>
                </a:solidFill>
                <a:latin typeface="Raleway"/>
                <a:ea typeface="Raleway"/>
                <a:cs typeface="Raleway"/>
                <a:sym typeface="Raleway"/>
              </a:rPr>
              <a:t> S. (2003).</a:t>
            </a:r>
            <a:r>
              <a:rPr lang="en-US" sz="2071" spc="186">
                <a:solidFill>
                  <a:srgbClr val="302E2C"/>
                </a:solidFill>
                <a:latin typeface="Raleway"/>
                <a:ea typeface="Raleway"/>
                <a:cs typeface="Raleway"/>
                <a:sym typeface="Raleway"/>
              </a:rPr>
              <a:t> Task switching. Trends in</a:t>
            </a:r>
            <a:r>
              <a:rPr lang="en-US" sz="2071" spc="186">
                <a:solidFill>
                  <a:srgbClr val="302E2C"/>
                </a:solidFill>
                <a:latin typeface="Raleway"/>
                <a:ea typeface="Raleway"/>
                <a:cs typeface="Raleway"/>
                <a:sym typeface="Raleway"/>
              </a:rPr>
              <a:t> Cognitive Sciences. und Newport, C. (2016). Deep Work.</a:t>
            </a:r>
          </a:p>
        </p:txBody>
      </p:sp>
    </p:spTree>
  </p:cSld>
  <p:clrMapOvr>
    <a:masterClrMapping/>
  </p:clrMapOvr>
</p:sld>
</file>

<file path=ppt/slides/slide15.xml><?xml version="1.0" encoding="utf-8"?>
<p:sld xmlns:p="http://schemas.openxmlformats.org/presentationml/2006/main" xmlns:a="http://schemas.openxmlformats.org/drawingml/2006/main">
  <p:cSld>
    <p:bg>
      <p:bgPr>
        <a:solidFill>
          <a:srgbClr val="F2F4F3"/>
        </a:solidFill>
      </p:bgPr>
    </p:bg>
    <p:spTree>
      <p:nvGrpSpPr>
        <p:cNvPr id="1" name=""/>
        <p:cNvGrpSpPr/>
        <p:nvPr/>
      </p:nvGrpSpPr>
      <p:grpSpPr>
        <a:xfrm>
          <a:off x="0" y="0"/>
          <a:ext cx="0" cy="0"/>
          <a:chOff x="0" y="0"/>
          <a:chExt cx="0" cy="0"/>
        </a:xfrm>
      </p:grpSpPr>
      <p:sp>
        <p:nvSpPr>
          <p:cNvPr name="TextBox 2" id="2"/>
          <p:cNvSpPr txBox="true"/>
          <p:nvPr/>
        </p:nvSpPr>
        <p:spPr>
          <a:xfrm rot="0">
            <a:off x="1476624" y="356322"/>
            <a:ext cx="15334751" cy="1638300"/>
          </a:xfrm>
          <a:prstGeom prst="rect">
            <a:avLst/>
          </a:prstGeom>
        </p:spPr>
        <p:txBody>
          <a:bodyPr anchor="t" rtlCol="false" tIns="0" lIns="0" bIns="0" rIns="0">
            <a:spAutoFit/>
          </a:bodyPr>
          <a:lstStyle/>
          <a:p>
            <a:pPr algn="l">
              <a:lnSpc>
                <a:spcPts val="6480"/>
              </a:lnSpc>
            </a:pPr>
            <a:r>
              <a:rPr lang="en-US" sz="5400" spc="54" b="true">
                <a:solidFill>
                  <a:srgbClr val="302E2C"/>
                </a:solidFill>
                <a:latin typeface="Playfair Display Bold"/>
                <a:ea typeface="Playfair Display Bold"/>
                <a:cs typeface="Playfair Display Bold"/>
                <a:sym typeface="Playfair Display Bold"/>
              </a:rPr>
              <a:t>Der "Context Switching Cost" und Task Switching</a:t>
            </a:r>
          </a:p>
        </p:txBody>
      </p:sp>
      <p:sp>
        <p:nvSpPr>
          <p:cNvPr name="TextBox 3" id="3"/>
          <p:cNvSpPr txBox="true"/>
          <p:nvPr/>
        </p:nvSpPr>
        <p:spPr>
          <a:xfrm rot="0">
            <a:off x="1476624" y="2495070"/>
            <a:ext cx="15389556" cy="4726587"/>
          </a:xfrm>
          <a:prstGeom prst="rect">
            <a:avLst/>
          </a:prstGeom>
        </p:spPr>
        <p:txBody>
          <a:bodyPr anchor="t" rtlCol="false" tIns="0" lIns="0" bIns="0" rIns="0">
            <a:spAutoFit/>
          </a:bodyPr>
          <a:lstStyle/>
          <a:p>
            <a:pPr algn="l">
              <a:lnSpc>
                <a:spcPts val="4219"/>
              </a:lnSpc>
            </a:pPr>
            <a:r>
              <a:rPr lang="en-US" sz="2604" spc="234">
                <a:solidFill>
                  <a:srgbClr val="302E2C"/>
                </a:solidFill>
                <a:latin typeface="Raleway"/>
                <a:ea typeface="Raleway"/>
                <a:cs typeface="Raleway"/>
                <a:sym typeface="Raleway"/>
              </a:rPr>
              <a:t>D</a:t>
            </a:r>
            <a:r>
              <a:rPr lang="en-US" sz="2604" spc="234">
                <a:solidFill>
                  <a:srgbClr val="302E2C"/>
                </a:solidFill>
                <a:latin typeface="Raleway"/>
                <a:ea typeface="Raleway"/>
                <a:cs typeface="Raleway"/>
                <a:sym typeface="Raleway"/>
              </a:rPr>
              <a:t>er</a:t>
            </a:r>
            <a:r>
              <a:rPr lang="en-US" sz="2604" spc="234">
                <a:solidFill>
                  <a:srgbClr val="302E2C"/>
                </a:solidFill>
                <a:latin typeface="Raleway"/>
                <a:ea typeface="Raleway"/>
                <a:cs typeface="Raleway"/>
                <a:sym typeface="Raleway"/>
              </a:rPr>
              <a:t> "Context </a:t>
            </a:r>
            <a:r>
              <a:rPr lang="en-US" sz="2604" spc="234">
                <a:solidFill>
                  <a:srgbClr val="302E2C"/>
                </a:solidFill>
                <a:latin typeface="Raleway"/>
                <a:ea typeface="Raleway"/>
                <a:cs typeface="Raleway"/>
                <a:sym typeface="Raleway"/>
              </a:rPr>
              <a:t>Switchi</a:t>
            </a:r>
            <a:r>
              <a:rPr lang="en-US" sz="2604" spc="234">
                <a:solidFill>
                  <a:srgbClr val="302E2C"/>
                </a:solidFill>
                <a:latin typeface="Raleway"/>
                <a:ea typeface="Raleway"/>
                <a:cs typeface="Raleway"/>
                <a:sym typeface="Raleway"/>
              </a:rPr>
              <a:t>ng C</a:t>
            </a:r>
            <a:r>
              <a:rPr lang="en-US" sz="2604" spc="234">
                <a:solidFill>
                  <a:srgbClr val="302E2C"/>
                </a:solidFill>
                <a:latin typeface="Raleway"/>
                <a:ea typeface="Raleway"/>
                <a:cs typeface="Raleway"/>
                <a:sym typeface="Raleway"/>
              </a:rPr>
              <a:t>ost" und Task</a:t>
            </a:r>
            <a:r>
              <a:rPr lang="en-US" sz="2604" spc="234">
                <a:solidFill>
                  <a:srgbClr val="302E2C"/>
                </a:solidFill>
                <a:latin typeface="Raleway"/>
                <a:ea typeface="Raleway"/>
                <a:cs typeface="Raleway"/>
                <a:sym typeface="Raleway"/>
              </a:rPr>
              <a:t> Switching</a:t>
            </a:r>
          </a:p>
          <a:p>
            <a:pPr algn="l">
              <a:lnSpc>
                <a:spcPts val="4219"/>
              </a:lnSpc>
            </a:pPr>
            <a:r>
              <a:rPr lang="en-US" sz="2604" spc="234">
                <a:solidFill>
                  <a:srgbClr val="302E2C"/>
                </a:solidFill>
                <a:latin typeface="Raleway"/>
                <a:ea typeface="Raleway"/>
                <a:cs typeface="Raleway"/>
                <a:sym typeface="Raleway"/>
              </a:rPr>
              <a:t>Viele Promovierende springen zwischen Recherche, Schreiben und Formatieren hin und her.</a:t>
            </a:r>
          </a:p>
          <a:p>
            <a:pPr algn="l" marL="562311" indent="-281155" lvl="1">
              <a:lnSpc>
                <a:spcPts val="4219"/>
              </a:lnSpc>
              <a:buFont typeface="Arial"/>
              <a:buChar char="•"/>
            </a:pPr>
            <a:r>
              <a:rPr lang="en-US" sz="2604" spc="234">
                <a:solidFill>
                  <a:srgbClr val="302E2C"/>
                </a:solidFill>
                <a:latin typeface="Raleway"/>
                <a:ea typeface="Raleway"/>
                <a:cs typeface="Raleway"/>
                <a:sym typeface="Raleway"/>
              </a:rPr>
              <a:t>Jedes Mal, wenn das Gehirn den Fokus wechselt, entstehen „Wechselkosten“. Es dauert Minuten, um wieder in den „Deep Work“-Modus zu kommen. Das Gefühl, am Abend erschöpft zu sein, ohne viel Text produziert zu haben, liegt oft an zu vielen Mikrowechseln.</a:t>
            </a:r>
          </a:p>
          <a:p>
            <a:pPr algn="l" marL="562311" indent="-281155" lvl="1">
              <a:lnSpc>
                <a:spcPts val="4219"/>
              </a:lnSpc>
              <a:buFont typeface="Arial"/>
              <a:buChar char="•"/>
            </a:pPr>
            <a:r>
              <a:rPr lang="en-US" sz="2604" spc="234">
                <a:solidFill>
                  <a:srgbClr val="302E2C"/>
                </a:solidFill>
                <a:latin typeface="Raleway"/>
                <a:ea typeface="Raleway"/>
                <a:cs typeface="Raleway"/>
                <a:sym typeface="Raleway"/>
              </a:rPr>
              <a:t>Fokuszeiten radikal trennen. 90 Minuten nur Textproduktion (ohne Korrektur), danach 30 Minuten Bibliografie.</a:t>
            </a:r>
          </a:p>
        </p:txBody>
      </p:sp>
      <p:sp>
        <p:nvSpPr>
          <p:cNvPr name="AutoShape 4" id="4"/>
          <p:cNvSpPr/>
          <p:nvPr/>
        </p:nvSpPr>
        <p:spPr>
          <a:xfrm rot="0">
            <a:off x="1028700" y="9208834"/>
            <a:ext cx="16230600" cy="49466"/>
          </a:xfrm>
          <a:prstGeom prst="rect">
            <a:avLst/>
          </a:prstGeom>
          <a:solidFill>
            <a:srgbClr val="302E2C"/>
          </a:solidFill>
        </p:spPr>
      </p:sp>
      <p:sp>
        <p:nvSpPr>
          <p:cNvPr name="TextBox 5" id="5"/>
          <p:cNvSpPr txBox="true"/>
          <p:nvPr/>
        </p:nvSpPr>
        <p:spPr>
          <a:xfrm rot="0">
            <a:off x="3531010" y="9371131"/>
            <a:ext cx="14756990" cy="404673"/>
          </a:xfrm>
          <a:prstGeom prst="rect">
            <a:avLst/>
          </a:prstGeom>
        </p:spPr>
        <p:txBody>
          <a:bodyPr anchor="t" rtlCol="false" tIns="0" lIns="0" bIns="0" rIns="0">
            <a:spAutoFit/>
          </a:bodyPr>
          <a:lstStyle/>
          <a:p>
            <a:pPr algn="l">
              <a:lnSpc>
                <a:spcPts val="3356"/>
              </a:lnSpc>
            </a:pPr>
            <a:r>
              <a:rPr lang="en-US" sz="2071" spc="186">
                <a:solidFill>
                  <a:srgbClr val="302E2C"/>
                </a:solidFill>
                <a:latin typeface="Raleway"/>
                <a:ea typeface="Raleway"/>
                <a:cs typeface="Raleway"/>
                <a:sym typeface="Raleway"/>
              </a:rPr>
              <a:t>Mons</a:t>
            </a:r>
            <a:r>
              <a:rPr lang="en-US" sz="2071" spc="186">
                <a:solidFill>
                  <a:srgbClr val="302E2C"/>
                </a:solidFill>
                <a:latin typeface="Raleway"/>
                <a:ea typeface="Raleway"/>
                <a:cs typeface="Raleway"/>
                <a:sym typeface="Raleway"/>
              </a:rPr>
              <a:t>ell,</a:t>
            </a:r>
            <a:r>
              <a:rPr lang="en-US" sz="2071" spc="186">
                <a:solidFill>
                  <a:srgbClr val="302E2C"/>
                </a:solidFill>
                <a:latin typeface="Raleway"/>
                <a:ea typeface="Raleway"/>
                <a:cs typeface="Raleway"/>
                <a:sym typeface="Raleway"/>
              </a:rPr>
              <a:t> S. (2003).</a:t>
            </a:r>
            <a:r>
              <a:rPr lang="en-US" sz="2071" spc="186">
                <a:solidFill>
                  <a:srgbClr val="302E2C"/>
                </a:solidFill>
                <a:latin typeface="Raleway"/>
                <a:ea typeface="Raleway"/>
                <a:cs typeface="Raleway"/>
                <a:sym typeface="Raleway"/>
              </a:rPr>
              <a:t> Task switching. Trends in</a:t>
            </a:r>
            <a:r>
              <a:rPr lang="en-US" sz="2071" spc="186">
                <a:solidFill>
                  <a:srgbClr val="302E2C"/>
                </a:solidFill>
                <a:latin typeface="Raleway"/>
                <a:ea typeface="Raleway"/>
                <a:cs typeface="Raleway"/>
                <a:sym typeface="Raleway"/>
              </a:rPr>
              <a:t> Cognitive Sciences. und Newport, C. (2016). Deep Work.</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41074" r="0" b="-126260"/>
            </a:stretch>
          </a:blipFill>
        </p:spPr>
      </p:sp>
      <p:grpSp>
        <p:nvGrpSpPr>
          <p:cNvPr name="Group 3" id="3"/>
          <p:cNvGrpSpPr/>
          <p:nvPr/>
        </p:nvGrpSpPr>
        <p:grpSpPr>
          <a:xfrm rot="0">
            <a:off x="1028700" y="917210"/>
            <a:ext cx="881602" cy="911590"/>
            <a:chOff x="0" y="0"/>
            <a:chExt cx="628022" cy="649385"/>
          </a:xfrm>
        </p:grpSpPr>
        <p:sp>
          <p:nvSpPr>
            <p:cNvPr name="Freeform 4" id="4"/>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grpSp>
        <p:nvGrpSpPr>
          <p:cNvPr name="Group 5" id="5"/>
          <p:cNvGrpSpPr/>
          <p:nvPr/>
        </p:nvGrpSpPr>
        <p:grpSpPr>
          <a:xfrm rot="-10800000">
            <a:off x="16377698" y="8346710"/>
            <a:ext cx="881602" cy="911590"/>
            <a:chOff x="0" y="0"/>
            <a:chExt cx="628022" cy="649385"/>
          </a:xfrm>
        </p:grpSpPr>
        <p:sp>
          <p:nvSpPr>
            <p:cNvPr name="Freeform 6" id="6"/>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sp>
        <p:nvSpPr>
          <p:cNvPr name="AutoShape 7" id="7"/>
          <p:cNvSpPr/>
          <p:nvPr/>
        </p:nvSpPr>
        <p:spPr>
          <a:xfrm rot="0">
            <a:off x="1329196" y="1373005"/>
            <a:ext cx="4240807" cy="2135777"/>
          </a:xfrm>
          <a:prstGeom prst="rect">
            <a:avLst/>
          </a:prstGeom>
          <a:solidFill>
            <a:srgbClr val="BEA8A7">
              <a:alpha val="19608"/>
            </a:srgbClr>
          </a:solidFill>
        </p:spPr>
      </p:sp>
      <p:sp>
        <p:nvSpPr>
          <p:cNvPr name="TextBox 8" id="8"/>
          <p:cNvSpPr txBox="true"/>
          <p:nvPr/>
        </p:nvSpPr>
        <p:spPr>
          <a:xfrm rot="0">
            <a:off x="1139023" y="1661428"/>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Executive Load</a:t>
            </a:r>
          </a:p>
        </p:txBody>
      </p:sp>
      <p:sp>
        <p:nvSpPr>
          <p:cNvPr name="AutoShape 9" id="9"/>
          <p:cNvSpPr/>
          <p:nvPr/>
        </p:nvSpPr>
        <p:spPr>
          <a:xfrm rot="0">
            <a:off x="1329196" y="4271186"/>
            <a:ext cx="4240807" cy="2135777"/>
          </a:xfrm>
          <a:prstGeom prst="rect">
            <a:avLst/>
          </a:prstGeom>
          <a:solidFill>
            <a:srgbClr val="BEA8A7">
              <a:alpha val="19608"/>
            </a:srgbClr>
          </a:solidFill>
        </p:spPr>
      </p:sp>
      <p:sp>
        <p:nvSpPr>
          <p:cNvPr name="AutoShape 10" id="10"/>
          <p:cNvSpPr/>
          <p:nvPr/>
        </p:nvSpPr>
        <p:spPr>
          <a:xfrm rot="0">
            <a:off x="1329196" y="7169368"/>
            <a:ext cx="4240807" cy="2135777"/>
          </a:xfrm>
          <a:prstGeom prst="rect">
            <a:avLst/>
          </a:prstGeom>
          <a:solidFill>
            <a:srgbClr val="FF3131">
              <a:alpha val="19608"/>
            </a:srgbClr>
          </a:solidFill>
        </p:spPr>
      </p:sp>
      <p:sp>
        <p:nvSpPr>
          <p:cNvPr name="AutoShape 11" id="11"/>
          <p:cNvSpPr/>
          <p:nvPr/>
        </p:nvSpPr>
        <p:spPr>
          <a:xfrm rot="0">
            <a:off x="6637941" y="1373005"/>
            <a:ext cx="4240807" cy="2135777"/>
          </a:xfrm>
          <a:prstGeom prst="rect">
            <a:avLst/>
          </a:prstGeom>
          <a:solidFill>
            <a:srgbClr val="BEA8A7">
              <a:alpha val="19608"/>
            </a:srgbClr>
          </a:solidFill>
        </p:spPr>
      </p:sp>
      <p:sp>
        <p:nvSpPr>
          <p:cNvPr name="TextBox 12" id="12"/>
          <p:cNvSpPr txBox="true"/>
          <p:nvPr/>
        </p:nvSpPr>
        <p:spPr>
          <a:xfrm rot="0">
            <a:off x="543357" y="4558071"/>
            <a:ext cx="5812484"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Context Switching</a:t>
            </a:r>
          </a:p>
        </p:txBody>
      </p:sp>
      <p:sp>
        <p:nvSpPr>
          <p:cNvPr name="TextBox 13" id="13"/>
          <p:cNvSpPr txBox="true"/>
          <p:nvPr/>
        </p:nvSpPr>
        <p:spPr>
          <a:xfrm rot="0">
            <a:off x="543357" y="7847903"/>
            <a:ext cx="5812484" cy="794680"/>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Vernetzung</a:t>
            </a:r>
          </a:p>
        </p:txBody>
      </p:sp>
      <p:sp>
        <p:nvSpPr>
          <p:cNvPr name="TextBox 14" id="14"/>
          <p:cNvSpPr txBox="true"/>
          <p:nvPr/>
        </p:nvSpPr>
        <p:spPr>
          <a:xfrm rot="0">
            <a:off x="6447769" y="1659889"/>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Executive Drain</a:t>
            </a:r>
          </a:p>
        </p:txBody>
      </p:sp>
      <p:sp>
        <p:nvSpPr>
          <p:cNvPr name="AutoShape 15" id="15"/>
          <p:cNvSpPr/>
          <p:nvPr/>
        </p:nvSpPr>
        <p:spPr>
          <a:xfrm rot="0">
            <a:off x="6637957" y="4271186"/>
            <a:ext cx="4240807" cy="2135777"/>
          </a:xfrm>
          <a:prstGeom prst="rect">
            <a:avLst/>
          </a:prstGeom>
          <a:solidFill>
            <a:srgbClr val="BEA8A7">
              <a:alpha val="19608"/>
            </a:srgbClr>
          </a:solidFill>
        </p:spPr>
      </p:sp>
      <p:sp>
        <p:nvSpPr>
          <p:cNvPr name="TextBox 16" id="16"/>
          <p:cNvSpPr txBox="true"/>
          <p:nvPr/>
        </p:nvSpPr>
        <p:spPr>
          <a:xfrm rot="0">
            <a:off x="6447785" y="4558071"/>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Unerledigte Aufgaben</a:t>
            </a:r>
          </a:p>
        </p:txBody>
      </p:sp>
      <p:sp>
        <p:nvSpPr>
          <p:cNvPr name="AutoShape 17" id="17"/>
          <p:cNvSpPr/>
          <p:nvPr/>
        </p:nvSpPr>
        <p:spPr>
          <a:xfrm rot="0">
            <a:off x="6637957" y="7122523"/>
            <a:ext cx="4240807" cy="2135777"/>
          </a:xfrm>
          <a:prstGeom prst="rect">
            <a:avLst/>
          </a:prstGeom>
          <a:solidFill>
            <a:srgbClr val="BEA8A7">
              <a:alpha val="19608"/>
            </a:srgbClr>
          </a:solidFill>
        </p:spPr>
      </p:sp>
      <p:sp>
        <p:nvSpPr>
          <p:cNvPr name="TextBox 18" id="18"/>
          <p:cNvSpPr txBox="true"/>
          <p:nvPr/>
        </p:nvSpPr>
        <p:spPr>
          <a:xfrm rot="0">
            <a:off x="6447785" y="7802597"/>
            <a:ext cx="4621151" cy="794680"/>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Hyperfokus</a:t>
            </a:r>
          </a:p>
        </p:txBody>
      </p:sp>
      <p:sp>
        <p:nvSpPr>
          <p:cNvPr name="AutoShape 19" id="19"/>
          <p:cNvSpPr/>
          <p:nvPr/>
        </p:nvSpPr>
        <p:spPr>
          <a:xfrm rot="0">
            <a:off x="11946719" y="4271186"/>
            <a:ext cx="4240807" cy="2135777"/>
          </a:xfrm>
          <a:prstGeom prst="rect">
            <a:avLst/>
          </a:prstGeom>
          <a:solidFill>
            <a:srgbClr val="BEA8A7">
              <a:alpha val="19608"/>
            </a:srgbClr>
          </a:solidFill>
        </p:spPr>
      </p:sp>
      <p:sp>
        <p:nvSpPr>
          <p:cNvPr name="TextBox 20" id="20"/>
          <p:cNvSpPr txBox="true"/>
          <p:nvPr/>
        </p:nvSpPr>
        <p:spPr>
          <a:xfrm rot="0">
            <a:off x="11756547" y="4164882"/>
            <a:ext cx="4621151" cy="2367437"/>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Aufmerk-samkeits-Paradoxon</a:t>
            </a:r>
          </a:p>
        </p:txBody>
      </p:sp>
    </p:spTree>
  </p:cSld>
  <p:clrMapOvr>
    <a:masterClrMapping/>
  </p:clrMapOvr>
</p:sld>
</file>

<file path=ppt/slides/slide17.xml><?xml version="1.0" encoding="utf-8"?>
<p:sld xmlns:p="http://schemas.openxmlformats.org/presentationml/2006/main" xmlns:a="http://schemas.openxmlformats.org/drawingml/2006/main">
  <p:cSld>
    <p:bg>
      <p:bgPr>
        <a:solidFill>
          <a:srgbClr val="F2F4F3"/>
        </a:solidFill>
      </p:bgPr>
    </p:bg>
    <p:spTree>
      <p:nvGrpSpPr>
        <p:cNvPr id="1" name=""/>
        <p:cNvGrpSpPr/>
        <p:nvPr/>
      </p:nvGrpSpPr>
      <p:grpSpPr>
        <a:xfrm>
          <a:off x="0" y="0"/>
          <a:ext cx="0" cy="0"/>
          <a:chOff x="0" y="0"/>
          <a:chExt cx="0" cy="0"/>
        </a:xfrm>
      </p:grpSpPr>
      <p:sp>
        <p:nvSpPr>
          <p:cNvPr name="TextBox 2" id="2"/>
          <p:cNvSpPr txBox="true"/>
          <p:nvPr/>
        </p:nvSpPr>
        <p:spPr>
          <a:xfrm rot="0">
            <a:off x="1476624" y="863754"/>
            <a:ext cx="15334751" cy="1219200"/>
          </a:xfrm>
          <a:prstGeom prst="rect">
            <a:avLst/>
          </a:prstGeom>
        </p:spPr>
        <p:txBody>
          <a:bodyPr anchor="t" rtlCol="false" tIns="0" lIns="0" bIns="0" rIns="0">
            <a:spAutoFit/>
          </a:bodyPr>
          <a:lstStyle/>
          <a:p>
            <a:pPr algn="ctr">
              <a:lnSpc>
                <a:spcPts val="9600"/>
              </a:lnSpc>
            </a:pPr>
            <a:r>
              <a:rPr lang="en-US" b="true" sz="8000" spc="80">
                <a:solidFill>
                  <a:srgbClr val="302E2C"/>
                </a:solidFill>
                <a:latin typeface="Playfair Display Bold"/>
                <a:ea typeface="Playfair Display Bold"/>
                <a:cs typeface="Playfair Display Bold"/>
                <a:sym typeface="Playfair Display Bold"/>
              </a:rPr>
              <a:t>Architektur und Vernetzung</a:t>
            </a:r>
          </a:p>
        </p:txBody>
      </p:sp>
      <p:sp>
        <p:nvSpPr>
          <p:cNvPr name="TextBox 3" id="3"/>
          <p:cNvSpPr txBox="true"/>
          <p:nvPr/>
        </p:nvSpPr>
        <p:spPr>
          <a:xfrm rot="0">
            <a:off x="1524530" y="2387754"/>
            <a:ext cx="15238941" cy="6392941"/>
          </a:xfrm>
          <a:prstGeom prst="rect">
            <a:avLst/>
          </a:prstGeom>
        </p:spPr>
        <p:txBody>
          <a:bodyPr anchor="t" rtlCol="false" tIns="0" lIns="0" bIns="0" rIns="0">
            <a:spAutoFit/>
          </a:bodyPr>
          <a:lstStyle/>
          <a:p>
            <a:pPr algn="l">
              <a:lnSpc>
                <a:spcPts val="4867"/>
              </a:lnSpc>
            </a:pPr>
            <a:r>
              <a:rPr lang="en-US" sz="3004" spc="270">
                <a:solidFill>
                  <a:srgbClr val="302E2C"/>
                </a:solidFill>
                <a:latin typeface="Raleway"/>
                <a:ea typeface="Raleway"/>
                <a:cs typeface="Raleway"/>
                <a:sym typeface="Raleway"/>
              </a:rPr>
              <a:t>Die Angst, Querverbindungen zu verlieren, führt zu endlosen Schachtelsätzen und Abschweifungen.</a:t>
            </a:r>
          </a:p>
          <a:p>
            <a:pPr algn="l">
              <a:lnSpc>
                <a:spcPts val="1627"/>
              </a:lnSpc>
            </a:pPr>
          </a:p>
          <a:p>
            <a:pPr algn="l">
              <a:lnSpc>
                <a:spcPts val="4867"/>
              </a:lnSpc>
            </a:pPr>
            <a:r>
              <a:rPr lang="en-US" sz="3004" spc="270">
                <a:solidFill>
                  <a:srgbClr val="F2F4F3"/>
                </a:solidFill>
                <a:latin typeface="Raleway"/>
                <a:ea typeface="Raleway"/>
                <a:cs typeface="Raleway"/>
                <a:sym typeface="Raleway"/>
              </a:rPr>
              <a:t>Lösung: Modulare Erfassung.</a:t>
            </a:r>
          </a:p>
          <a:p>
            <a:pPr algn="l" marL="540721" indent="-270361" lvl="1">
              <a:lnSpc>
                <a:spcPts val="4057"/>
              </a:lnSpc>
              <a:buFont typeface="Arial"/>
              <a:buChar char="•"/>
            </a:pPr>
            <a:r>
              <a:rPr lang="en-US" sz="2504" spc="225">
                <a:solidFill>
                  <a:srgbClr val="F2F4F3"/>
                </a:solidFill>
                <a:latin typeface="Raleway"/>
                <a:ea typeface="Raleway"/>
                <a:cs typeface="Raleway"/>
                <a:sym typeface="Raleway"/>
              </a:rPr>
              <a:t>Zettelkasten-Prinzip (light): Gedanken in atomaren Einheiten (ein Gedanke pro Notiz) festhalten, statt in riesigen Dokumenten.</a:t>
            </a:r>
          </a:p>
          <a:p>
            <a:pPr algn="l" marL="540721" indent="-270361" lvl="1">
              <a:lnSpc>
                <a:spcPts val="4057"/>
              </a:lnSpc>
              <a:buFont typeface="Arial"/>
              <a:buChar char="•"/>
            </a:pPr>
            <a:r>
              <a:rPr lang="en-US" sz="2504" spc="225">
                <a:solidFill>
                  <a:srgbClr val="F2F4F3"/>
                </a:solidFill>
                <a:latin typeface="Raleway"/>
                <a:ea typeface="Raleway"/>
                <a:cs typeface="Raleway"/>
                <a:sym typeface="Raleway"/>
              </a:rPr>
              <a:t>Mapping: Visualisierung der Kapitelstruktur als Netz (z. B. mit Heptabase oder Obsidian), um die Hierarchie erst nach dem Denken festzulegen.</a:t>
            </a:r>
          </a:p>
          <a:p>
            <a:pPr algn="l">
              <a:lnSpc>
                <a:spcPts val="4057"/>
              </a:lnSpc>
            </a:pPr>
          </a:p>
          <a:p>
            <a:pPr algn="l">
              <a:lnSpc>
                <a:spcPts val="4867"/>
              </a:lnSpc>
            </a:pPr>
            <a:r>
              <a:rPr lang="en-US" sz="3004" spc="270">
                <a:solidFill>
                  <a:srgbClr val="F2F4F3"/>
                </a:solidFill>
                <a:latin typeface="Raleway"/>
                <a:ea typeface="Raleway"/>
                <a:cs typeface="Raleway"/>
                <a:sym typeface="Raleway"/>
              </a:rPr>
              <a:t>Wie man aus einer assoziativen Map eine lineare Kapitelstruktur exportiert, ohne dass die Logik bricht.</a:t>
            </a:r>
          </a:p>
          <a:p>
            <a:pPr algn="l">
              <a:lnSpc>
                <a:spcPts val="4867"/>
              </a:lnSpc>
            </a:pPr>
          </a:p>
        </p:txBody>
      </p:sp>
    </p:spTree>
  </p:cSld>
  <p:clrMapOvr>
    <a:masterClrMapping/>
  </p:clrMapOvr>
</p:sld>
</file>

<file path=ppt/slides/slide18.xml><?xml version="1.0" encoding="utf-8"?>
<p:sld xmlns:p="http://schemas.openxmlformats.org/presentationml/2006/main" xmlns:a="http://schemas.openxmlformats.org/drawingml/2006/main">
  <p:cSld>
    <p:bg>
      <p:bgPr>
        <a:solidFill>
          <a:srgbClr val="F2F4F3"/>
        </a:solidFill>
      </p:bgPr>
    </p:bg>
    <p:spTree>
      <p:nvGrpSpPr>
        <p:cNvPr id="1" name=""/>
        <p:cNvGrpSpPr/>
        <p:nvPr/>
      </p:nvGrpSpPr>
      <p:grpSpPr>
        <a:xfrm>
          <a:off x="0" y="0"/>
          <a:ext cx="0" cy="0"/>
          <a:chOff x="0" y="0"/>
          <a:chExt cx="0" cy="0"/>
        </a:xfrm>
      </p:grpSpPr>
      <p:sp>
        <p:nvSpPr>
          <p:cNvPr name="TextBox 2" id="2"/>
          <p:cNvSpPr txBox="true"/>
          <p:nvPr/>
        </p:nvSpPr>
        <p:spPr>
          <a:xfrm rot="0">
            <a:off x="1476624" y="1451154"/>
            <a:ext cx="15334751" cy="1219200"/>
          </a:xfrm>
          <a:prstGeom prst="rect">
            <a:avLst/>
          </a:prstGeom>
        </p:spPr>
        <p:txBody>
          <a:bodyPr anchor="t" rtlCol="false" tIns="0" lIns="0" bIns="0" rIns="0">
            <a:spAutoFit/>
          </a:bodyPr>
          <a:lstStyle/>
          <a:p>
            <a:pPr algn="ctr">
              <a:lnSpc>
                <a:spcPts val="9600"/>
              </a:lnSpc>
            </a:pPr>
            <a:r>
              <a:rPr lang="en-US" b="true" sz="8000" spc="80">
                <a:solidFill>
                  <a:srgbClr val="302E2C"/>
                </a:solidFill>
                <a:latin typeface="Playfair Display Bold"/>
                <a:ea typeface="Playfair Display Bold"/>
                <a:cs typeface="Playfair Display Bold"/>
                <a:sym typeface="Playfair Display Bold"/>
              </a:rPr>
              <a:t>Architektur und Vernetzung</a:t>
            </a:r>
          </a:p>
        </p:txBody>
      </p:sp>
      <p:sp>
        <p:nvSpPr>
          <p:cNvPr name="TextBox 3" id="3"/>
          <p:cNvSpPr txBox="true"/>
          <p:nvPr/>
        </p:nvSpPr>
        <p:spPr>
          <a:xfrm rot="0">
            <a:off x="1524530" y="3254529"/>
            <a:ext cx="15238941" cy="4659391"/>
          </a:xfrm>
          <a:prstGeom prst="rect">
            <a:avLst/>
          </a:prstGeom>
        </p:spPr>
        <p:txBody>
          <a:bodyPr anchor="t" rtlCol="false" tIns="0" lIns="0" bIns="0" rIns="0">
            <a:spAutoFit/>
          </a:bodyPr>
          <a:lstStyle/>
          <a:p>
            <a:pPr algn="l">
              <a:lnSpc>
                <a:spcPts val="4867"/>
              </a:lnSpc>
            </a:pPr>
            <a:r>
              <a:rPr lang="en-US" sz="3004" spc="270">
                <a:solidFill>
                  <a:srgbClr val="302E2C"/>
                </a:solidFill>
                <a:latin typeface="Raleway"/>
                <a:ea typeface="Raleway"/>
                <a:cs typeface="Raleway"/>
                <a:sym typeface="Raleway"/>
              </a:rPr>
              <a:t>Die Angst, Querverbindungen zu verlieren, führt zu endlosen Schachtelsätzen und Abschweifungen.</a:t>
            </a:r>
          </a:p>
          <a:p>
            <a:pPr algn="l">
              <a:lnSpc>
                <a:spcPts val="1627"/>
              </a:lnSpc>
            </a:pPr>
          </a:p>
          <a:p>
            <a:pPr algn="l">
              <a:lnSpc>
                <a:spcPts val="4867"/>
              </a:lnSpc>
            </a:pPr>
            <a:r>
              <a:rPr lang="en-US" sz="3004" spc="270">
                <a:solidFill>
                  <a:srgbClr val="302E2C"/>
                </a:solidFill>
                <a:latin typeface="Raleway"/>
                <a:ea typeface="Raleway"/>
                <a:cs typeface="Raleway"/>
                <a:sym typeface="Raleway"/>
              </a:rPr>
              <a:t>Modulare Erfassung.</a:t>
            </a:r>
          </a:p>
          <a:p>
            <a:pPr algn="l" marL="540721" indent="-270361" lvl="1">
              <a:lnSpc>
                <a:spcPts val="4057"/>
              </a:lnSpc>
              <a:buFont typeface="Arial"/>
              <a:buChar char="•"/>
            </a:pPr>
            <a:r>
              <a:rPr lang="en-US" sz="2504" spc="225">
                <a:solidFill>
                  <a:srgbClr val="302E2C"/>
                </a:solidFill>
                <a:latin typeface="Raleway"/>
                <a:ea typeface="Raleway"/>
                <a:cs typeface="Raleway"/>
                <a:sym typeface="Raleway"/>
              </a:rPr>
              <a:t>Zettelkasten-Prinzip (light): Gedanken in atomaren Einheiten (ein Gedanke pro Notiz) festhalten, statt in riesigen Dokumenten.</a:t>
            </a:r>
          </a:p>
          <a:p>
            <a:pPr algn="l" marL="540721" indent="-270361" lvl="1">
              <a:lnSpc>
                <a:spcPts val="4057"/>
              </a:lnSpc>
              <a:buFont typeface="Arial"/>
              <a:buChar char="•"/>
            </a:pPr>
            <a:r>
              <a:rPr lang="en-US" sz="2504" spc="225">
                <a:solidFill>
                  <a:srgbClr val="302E2C"/>
                </a:solidFill>
                <a:latin typeface="Raleway"/>
                <a:ea typeface="Raleway"/>
                <a:cs typeface="Raleway"/>
                <a:sym typeface="Raleway"/>
              </a:rPr>
              <a:t>Mapping: Visualisierung der Kapitelstruktur als Netz (z. B. mit Heptabase oder Obsidian), um die Hierarchie erst nach dem Denken festzulegen.</a:t>
            </a:r>
          </a:p>
          <a:p>
            <a:pPr algn="l">
              <a:lnSpc>
                <a:spcPts val="4867"/>
              </a:lnSpc>
            </a:pP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41074" r="0" b="-126260"/>
            </a:stretch>
          </a:blipFill>
        </p:spPr>
      </p:sp>
      <p:grpSp>
        <p:nvGrpSpPr>
          <p:cNvPr name="Group 3" id="3"/>
          <p:cNvGrpSpPr/>
          <p:nvPr/>
        </p:nvGrpSpPr>
        <p:grpSpPr>
          <a:xfrm rot="0">
            <a:off x="1028700" y="917210"/>
            <a:ext cx="881602" cy="911590"/>
            <a:chOff x="0" y="0"/>
            <a:chExt cx="628022" cy="649385"/>
          </a:xfrm>
        </p:grpSpPr>
        <p:sp>
          <p:nvSpPr>
            <p:cNvPr name="Freeform 4" id="4"/>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grpSp>
        <p:nvGrpSpPr>
          <p:cNvPr name="Group 5" id="5"/>
          <p:cNvGrpSpPr/>
          <p:nvPr/>
        </p:nvGrpSpPr>
        <p:grpSpPr>
          <a:xfrm rot="-10800000">
            <a:off x="16377698" y="8346710"/>
            <a:ext cx="881602" cy="911590"/>
            <a:chOff x="0" y="0"/>
            <a:chExt cx="628022" cy="649385"/>
          </a:xfrm>
        </p:grpSpPr>
        <p:sp>
          <p:nvSpPr>
            <p:cNvPr name="Freeform 6" id="6"/>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sp>
        <p:nvSpPr>
          <p:cNvPr name="AutoShape 7" id="7"/>
          <p:cNvSpPr/>
          <p:nvPr/>
        </p:nvSpPr>
        <p:spPr>
          <a:xfrm rot="0">
            <a:off x="1329196" y="1373005"/>
            <a:ext cx="4240807" cy="2135777"/>
          </a:xfrm>
          <a:prstGeom prst="rect">
            <a:avLst/>
          </a:prstGeom>
          <a:solidFill>
            <a:srgbClr val="BEA8A7">
              <a:alpha val="19608"/>
            </a:srgbClr>
          </a:solidFill>
        </p:spPr>
      </p:sp>
      <p:sp>
        <p:nvSpPr>
          <p:cNvPr name="TextBox 8" id="8"/>
          <p:cNvSpPr txBox="true"/>
          <p:nvPr/>
        </p:nvSpPr>
        <p:spPr>
          <a:xfrm rot="0">
            <a:off x="1139023" y="1661428"/>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Executive Load</a:t>
            </a:r>
          </a:p>
        </p:txBody>
      </p:sp>
      <p:sp>
        <p:nvSpPr>
          <p:cNvPr name="AutoShape 9" id="9"/>
          <p:cNvSpPr/>
          <p:nvPr/>
        </p:nvSpPr>
        <p:spPr>
          <a:xfrm rot="0">
            <a:off x="1329196" y="4271186"/>
            <a:ext cx="4240807" cy="2135777"/>
          </a:xfrm>
          <a:prstGeom prst="rect">
            <a:avLst/>
          </a:prstGeom>
          <a:solidFill>
            <a:srgbClr val="BEA8A7">
              <a:alpha val="19608"/>
            </a:srgbClr>
          </a:solidFill>
        </p:spPr>
      </p:sp>
      <p:sp>
        <p:nvSpPr>
          <p:cNvPr name="AutoShape 10" id="10"/>
          <p:cNvSpPr/>
          <p:nvPr/>
        </p:nvSpPr>
        <p:spPr>
          <a:xfrm rot="0">
            <a:off x="1329196" y="7169368"/>
            <a:ext cx="4240807" cy="2135777"/>
          </a:xfrm>
          <a:prstGeom prst="rect">
            <a:avLst/>
          </a:prstGeom>
          <a:solidFill>
            <a:srgbClr val="BEA8A7">
              <a:alpha val="19608"/>
            </a:srgbClr>
          </a:solidFill>
        </p:spPr>
      </p:sp>
      <p:sp>
        <p:nvSpPr>
          <p:cNvPr name="AutoShape 11" id="11"/>
          <p:cNvSpPr/>
          <p:nvPr/>
        </p:nvSpPr>
        <p:spPr>
          <a:xfrm rot="0">
            <a:off x="6637941" y="1373005"/>
            <a:ext cx="4240807" cy="2135777"/>
          </a:xfrm>
          <a:prstGeom prst="rect">
            <a:avLst/>
          </a:prstGeom>
          <a:solidFill>
            <a:srgbClr val="FF3131">
              <a:alpha val="19608"/>
            </a:srgbClr>
          </a:solidFill>
        </p:spPr>
      </p:sp>
      <p:sp>
        <p:nvSpPr>
          <p:cNvPr name="TextBox 12" id="12"/>
          <p:cNvSpPr txBox="true"/>
          <p:nvPr/>
        </p:nvSpPr>
        <p:spPr>
          <a:xfrm rot="0">
            <a:off x="543357" y="4558071"/>
            <a:ext cx="5812484"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Context Switching</a:t>
            </a:r>
          </a:p>
        </p:txBody>
      </p:sp>
      <p:sp>
        <p:nvSpPr>
          <p:cNvPr name="TextBox 13" id="13"/>
          <p:cNvSpPr txBox="true"/>
          <p:nvPr/>
        </p:nvSpPr>
        <p:spPr>
          <a:xfrm rot="0">
            <a:off x="543357" y="7847903"/>
            <a:ext cx="5812484" cy="794680"/>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Vernetzung</a:t>
            </a:r>
          </a:p>
        </p:txBody>
      </p:sp>
      <p:sp>
        <p:nvSpPr>
          <p:cNvPr name="TextBox 14" id="14"/>
          <p:cNvSpPr txBox="true"/>
          <p:nvPr/>
        </p:nvSpPr>
        <p:spPr>
          <a:xfrm rot="0">
            <a:off x="6447769" y="1659889"/>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Executive Drain</a:t>
            </a:r>
          </a:p>
        </p:txBody>
      </p:sp>
      <p:sp>
        <p:nvSpPr>
          <p:cNvPr name="AutoShape 15" id="15"/>
          <p:cNvSpPr/>
          <p:nvPr/>
        </p:nvSpPr>
        <p:spPr>
          <a:xfrm rot="0">
            <a:off x="6637941" y="4271186"/>
            <a:ext cx="4240807" cy="2135777"/>
          </a:xfrm>
          <a:prstGeom prst="rect">
            <a:avLst/>
          </a:prstGeom>
          <a:solidFill>
            <a:srgbClr val="BEA8A7">
              <a:alpha val="19608"/>
            </a:srgbClr>
          </a:solidFill>
        </p:spPr>
      </p:sp>
      <p:sp>
        <p:nvSpPr>
          <p:cNvPr name="TextBox 16" id="16"/>
          <p:cNvSpPr txBox="true"/>
          <p:nvPr/>
        </p:nvSpPr>
        <p:spPr>
          <a:xfrm rot="0">
            <a:off x="6447769" y="4558071"/>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Unerledigte Aufgaben</a:t>
            </a:r>
          </a:p>
        </p:txBody>
      </p:sp>
      <p:sp>
        <p:nvSpPr>
          <p:cNvPr name="AutoShape 17" id="17"/>
          <p:cNvSpPr/>
          <p:nvPr/>
        </p:nvSpPr>
        <p:spPr>
          <a:xfrm rot="0">
            <a:off x="6637941" y="7122523"/>
            <a:ext cx="4240807" cy="2135777"/>
          </a:xfrm>
          <a:prstGeom prst="rect">
            <a:avLst/>
          </a:prstGeom>
          <a:solidFill>
            <a:srgbClr val="BEA8A7">
              <a:alpha val="19608"/>
            </a:srgbClr>
          </a:solidFill>
        </p:spPr>
      </p:sp>
      <p:sp>
        <p:nvSpPr>
          <p:cNvPr name="TextBox 18" id="18"/>
          <p:cNvSpPr txBox="true"/>
          <p:nvPr/>
        </p:nvSpPr>
        <p:spPr>
          <a:xfrm rot="0">
            <a:off x="6447769" y="7802597"/>
            <a:ext cx="4621151" cy="794680"/>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Hyperfokus</a:t>
            </a:r>
          </a:p>
        </p:txBody>
      </p:sp>
      <p:sp>
        <p:nvSpPr>
          <p:cNvPr name="AutoShape 19" id="19"/>
          <p:cNvSpPr/>
          <p:nvPr/>
        </p:nvSpPr>
        <p:spPr>
          <a:xfrm rot="0">
            <a:off x="11946719" y="4271186"/>
            <a:ext cx="4240807" cy="2135777"/>
          </a:xfrm>
          <a:prstGeom prst="rect">
            <a:avLst/>
          </a:prstGeom>
          <a:solidFill>
            <a:srgbClr val="BEA8A7">
              <a:alpha val="19608"/>
            </a:srgbClr>
          </a:solidFill>
        </p:spPr>
      </p:sp>
      <p:sp>
        <p:nvSpPr>
          <p:cNvPr name="TextBox 20" id="20"/>
          <p:cNvSpPr txBox="true"/>
          <p:nvPr/>
        </p:nvSpPr>
        <p:spPr>
          <a:xfrm rot="0">
            <a:off x="11756547" y="4164882"/>
            <a:ext cx="4621151" cy="2367437"/>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Aufmerk-samkeits-Paradoxon</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2F4F3"/>
        </a:solidFill>
      </p:bgPr>
    </p:bg>
    <p:spTree>
      <p:nvGrpSpPr>
        <p:cNvPr id="1" name=""/>
        <p:cNvGrpSpPr/>
        <p:nvPr/>
      </p:nvGrpSpPr>
      <p:grpSpPr>
        <a:xfrm>
          <a:off x="0" y="0"/>
          <a:ext cx="0" cy="0"/>
          <a:chOff x="0" y="0"/>
          <a:chExt cx="0" cy="0"/>
        </a:xfrm>
      </p:grpSpPr>
      <p:sp>
        <p:nvSpPr>
          <p:cNvPr name="TextBox 2" id="2"/>
          <p:cNvSpPr txBox="true"/>
          <p:nvPr/>
        </p:nvSpPr>
        <p:spPr>
          <a:xfrm rot="0">
            <a:off x="1028700" y="628650"/>
            <a:ext cx="16065440" cy="916940"/>
          </a:xfrm>
          <a:prstGeom prst="rect">
            <a:avLst/>
          </a:prstGeom>
        </p:spPr>
        <p:txBody>
          <a:bodyPr anchor="t" rtlCol="false" tIns="0" lIns="0" bIns="0" rIns="0">
            <a:spAutoFit/>
          </a:bodyPr>
          <a:lstStyle/>
          <a:p>
            <a:pPr algn="l">
              <a:lnSpc>
                <a:spcPts val="7480"/>
              </a:lnSpc>
            </a:pPr>
            <a:r>
              <a:rPr lang="en-US" sz="5500" spc="55">
                <a:solidFill>
                  <a:srgbClr val="302E2C"/>
                </a:solidFill>
                <a:latin typeface="Playfair Display"/>
                <a:ea typeface="Playfair Display"/>
                <a:cs typeface="Playfair Display"/>
                <a:sym typeface="Playfair Display"/>
              </a:rPr>
              <a:t>De</a:t>
            </a:r>
            <a:r>
              <a:rPr lang="en-US" sz="5500" spc="55">
                <a:solidFill>
                  <a:srgbClr val="302E2C"/>
                </a:solidFill>
                <a:latin typeface="Playfair Display"/>
                <a:ea typeface="Playfair Display"/>
                <a:cs typeface="Playfair Display"/>
                <a:sym typeface="Playfair Display"/>
              </a:rPr>
              <a:t>r Executive Drain: Warum Wissen nicht Tun ist</a:t>
            </a:r>
          </a:p>
        </p:txBody>
      </p:sp>
      <p:sp>
        <p:nvSpPr>
          <p:cNvPr name="TextBox 3" id="3"/>
          <p:cNvSpPr txBox="true"/>
          <p:nvPr/>
        </p:nvSpPr>
        <p:spPr>
          <a:xfrm rot="0">
            <a:off x="1028700" y="5819775"/>
            <a:ext cx="14750960" cy="403606"/>
          </a:xfrm>
          <a:prstGeom prst="rect">
            <a:avLst/>
          </a:prstGeom>
        </p:spPr>
        <p:txBody>
          <a:bodyPr anchor="t" rtlCol="false" tIns="0" lIns="0" bIns="0" rIns="0">
            <a:spAutoFit/>
          </a:bodyPr>
          <a:lstStyle/>
          <a:p>
            <a:pPr algn="l">
              <a:lnSpc>
                <a:spcPts val="2912"/>
              </a:lnSpc>
            </a:pPr>
            <a:r>
              <a:rPr lang="en-US" sz="3200" spc="288">
                <a:solidFill>
                  <a:srgbClr val="302E2C"/>
                </a:solidFill>
                <a:latin typeface="Raleway"/>
                <a:ea typeface="Raleway"/>
                <a:cs typeface="Raleway"/>
                <a:sym typeface="Raleway"/>
              </a:rPr>
              <a:t>Kogni</a:t>
            </a:r>
            <a:r>
              <a:rPr lang="en-US" sz="3200" spc="288">
                <a:solidFill>
                  <a:srgbClr val="302E2C"/>
                </a:solidFill>
                <a:latin typeface="Raleway"/>
                <a:ea typeface="Raleway"/>
                <a:cs typeface="Raleway"/>
                <a:sym typeface="Raleway"/>
              </a:rPr>
              <a:t>tion vs. Realisation</a:t>
            </a:r>
          </a:p>
        </p:txBody>
      </p:sp>
      <p:sp>
        <p:nvSpPr>
          <p:cNvPr name="TextBox 4" id="4"/>
          <p:cNvSpPr txBox="true"/>
          <p:nvPr/>
        </p:nvSpPr>
        <p:spPr>
          <a:xfrm rot="0">
            <a:off x="1028700" y="6482523"/>
            <a:ext cx="16232124" cy="869950"/>
          </a:xfrm>
          <a:prstGeom prst="rect">
            <a:avLst/>
          </a:prstGeom>
        </p:spPr>
        <p:txBody>
          <a:bodyPr anchor="t" rtlCol="false" tIns="0" lIns="0" bIns="0" rIns="0">
            <a:spAutoFit/>
          </a:bodyPr>
          <a:lstStyle/>
          <a:p>
            <a:pPr algn="l">
              <a:lnSpc>
                <a:spcPts val="3499"/>
              </a:lnSpc>
            </a:pPr>
            <a:r>
              <a:rPr lang="en-US" sz="2499" spc="124">
                <a:solidFill>
                  <a:srgbClr val="302E2C"/>
                </a:solidFill>
                <a:latin typeface="Raleway"/>
                <a:ea typeface="Raleway"/>
                <a:cs typeface="Raleway"/>
                <a:sym typeface="Raleway"/>
              </a:rPr>
              <a:t>Es besteht eine funda</a:t>
            </a:r>
            <a:r>
              <a:rPr lang="en-US" sz="2499" spc="124">
                <a:solidFill>
                  <a:srgbClr val="302E2C"/>
                </a:solidFill>
                <a:latin typeface="Raleway"/>
                <a:ea typeface="Raleway"/>
                <a:cs typeface="Raleway"/>
                <a:sym typeface="Raleway"/>
              </a:rPr>
              <a:t>mentale Lücke zwischen dem Wissen (was zu tun ist) und der exekutiven Funktion (die Umsetzung des Wissens).</a:t>
            </a:r>
          </a:p>
        </p:txBody>
      </p:sp>
      <p:sp>
        <p:nvSpPr>
          <p:cNvPr name="Freeform 5" id="5"/>
          <p:cNvSpPr/>
          <p:nvPr/>
        </p:nvSpPr>
        <p:spPr>
          <a:xfrm flipH="false" flipV="false" rot="0">
            <a:off x="1028700" y="1971801"/>
            <a:ext cx="9523115" cy="3171699"/>
          </a:xfrm>
          <a:custGeom>
            <a:avLst/>
            <a:gdLst/>
            <a:ahLst/>
            <a:cxnLst/>
            <a:rect r="r" b="b" t="t" l="l"/>
            <a:pathLst>
              <a:path h="3171699" w="9523115">
                <a:moveTo>
                  <a:pt x="0" y="0"/>
                </a:moveTo>
                <a:lnTo>
                  <a:pt x="9523115" y="0"/>
                </a:lnTo>
                <a:lnTo>
                  <a:pt x="9523115" y="3171699"/>
                </a:lnTo>
                <a:lnTo>
                  <a:pt x="0" y="3171699"/>
                </a:lnTo>
                <a:lnTo>
                  <a:pt x="0" y="0"/>
                </a:lnTo>
                <a:close/>
              </a:path>
            </a:pathLst>
          </a:custGeom>
          <a:blipFill>
            <a:blip r:embed="rId2"/>
            <a:stretch>
              <a:fillRect l="0" t="-135467" r="-68699" b="-102321"/>
            </a:stretch>
          </a:blipFill>
        </p:spPr>
      </p:sp>
      <p:sp>
        <p:nvSpPr>
          <p:cNvPr name="AutoShape 6" id="6"/>
          <p:cNvSpPr/>
          <p:nvPr/>
        </p:nvSpPr>
        <p:spPr>
          <a:xfrm rot="0">
            <a:off x="-285417" y="-262200"/>
            <a:ext cx="2743366" cy="2670992"/>
          </a:xfrm>
          <a:prstGeom prst="rect">
            <a:avLst/>
          </a:prstGeom>
          <a:solidFill>
            <a:srgbClr val="BEA8A7">
              <a:alpha val="19608"/>
            </a:srgbClr>
          </a:solidFill>
        </p:spPr>
      </p:sp>
      <p:sp>
        <p:nvSpPr>
          <p:cNvPr name="TextBox 7" id="7"/>
          <p:cNvSpPr txBox="true"/>
          <p:nvPr/>
        </p:nvSpPr>
        <p:spPr>
          <a:xfrm rot="0">
            <a:off x="326339" y="8591713"/>
            <a:ext cx="17259300" cy="575945"/>
          </a:xfrm>
          <a:prstGeom prst="rect">
            <a:avLst/>
          </a:prstGeom>
        </p:spPr>
        <p:txBody>
          <a:bodyPr anchor="t" rtlCol="false" tIns="0" lIns="0" bIns="0" rIns="0">
            <a:spAutoFit/>
          </a:bodyPr>
          <a:lstStyle/>
          <a:p>
            <a:pPr algn="r">
              <a:lnSpc>
                <a:spcPts val="2380"/>
              </a:lnSpc>
            </a:pPr>
            <a:r>
              <a:rPr lang="en-US" sz="1700" spc="102">
                <a:solidFill>
                  <a:srgbClr val="302E2C"/>
                </a:solidFill>
                <a:latin typeface="Playfair Display"/>
                <a:ea typeface="Playfair Display"/>
                <a:cs typeface="Playfair Display"/>
                <a:sym typeface="Playfair Display"/>
              </a:rPr>
              <a:t>Barkley,</a:t>
            </a:r>
            <a:r>
              <a:rPr lang="en-US" sz="1700" spc="102">
                <a:solidFill>
                  <a:srgbClr val="302E2C"/>
                </a:solidFill>
                <a:latin typeface="Playfair Display"/>
                <a:ea typeface="Playfair Display"/>
                <a:cs typeface="Playfair Display"/>
                <a:sym typeface="Playfair Display"/>
              </a:rPr>
              <a:t> R. A. (2012). Executive Functions and Self-Regulation: Extended Phenotype, Executive Function, and Theoretical Implications. NY: Guilford Press.</a:t>
            </a:r>
          </a:p>
          <a:p>
            <a:pPr algn="r">
              <a:lnSpc>
                <a:spcPts val="2380"/>
              </a:lnSpc>
            </a:pPr>
            <a:r>
              <a:rPr lang="en-US" sz="1700" spc="102">
                <a:solidFill>
                  <a:srgbClr val="302E2C"/>
                </a:solidFill>
                <a:latin typeface="Playfair Display"/>
                <a:ea typeface="Playfair Display"/>
                <a:cs typeface="Playfair Display"/>
                <a:sym typeface="Playfair Display"/>
              </a:rPr>
              <a:t>Pfeffer, J., &amp; Sutton, R. I. (2000). The Knowing-Doing Gap: How Smart Companies Turn Knowledge into Action. Boston: Harvard Business School Press.</a:t>
            </a:r>
          </a:p>
        </p:txBody>
      </p:sp>
      <p:sp>
        <p:nvSpPr>
          <p:cNvPr name="AutoShape 8" id="8"/>
          <p:cNvSpPr/>
          <p:nvPr/>
        </p:nvSpPr>
        <p:spPr>
          <a:xfrm rot="0">
            <a:off x="946120" y="8094572"/>
            <a:ext cx="16230600" cy="49466"/>
          </a:xfrm>
          <a:prstGeom prst="rect">
            <a:avLst/>
          </a:prstGeom>
          <a:solidFill>
            <a:srgbClr val="302E2C"/>
          </a:solidFill>
        </p:spPr>
      </p:sp>
    </p:spTree>
  </p:cSld>
  <p:clrMapOvr>
    <a:masterClrMapping/>
  </p:clrMapOvr>
</p:sld>
</file>

<file path=ppt/slides/slide21.xml><?xml version="1.0" encoding="utf-8"?>
<p:sld xmlns:p="http://schemas.openxmlformats.org/presentationml/2006/main" xmlns:a="http://schemas.openxmlformats.org/drawingml/2006/main">
  <p:cSld>
    <p:bg>
      <p:bgPr>
        <a:solidFill>
          <a:srgbClr val="F2F4F3"/>
        </a:solidFill>
      </p:bgPr>
    </p:bg>
    <p:spTree>
      <p:nvGrpSpPr>
        <p:cNvPr id="1" name=""/>
        <p:cNvGrpSpPr/>
        <p:nvPr/>
      </p:nvGrpSpPr>
      <p:grpSpPr>
        <a:xfrm>
          <a:off x="0" y="0"/>
          <a:ext cx="0" cy="0"/>
          <a:chOff x="0" y="0"/>
          <a:chExt cx="0" cy="0"/>
        </a:xfrm>
      </p:grpSpPr>
      <p:sp>
        <p:nvSpPr>
          <p:cNvPr name="TextBox 2" id="2"/>
          <p:cNvSpPr txBox="true"/>
          <p:nvPr/>
        </p:nvSpPr>
        <p:spPr>
          <a:xfrm rot="0">
            <a:off x="1476624" y="1063779"/>
            <a:ext cx="15334751" cy="819150"/>
          </a:xfrm>
          <a:prstGeom prst="rect">
            <a:avLst/>
          </a:prstGeom>
        </p:spPr>
        <p:txBody>
          <a:bodyPr anchor="t" rtlCol="false" tIns="0" lIns="0" bIns="0" rIns="0">
            <a:spAutoFit/>
          </a:bodyPr>
          <a:lstStyle/>
          <a:p>
            <a:pPr algn="l">
              <a:lnSpc>
                <a:spcPts val="6480"/>
              </a:lnSpc>
            </a:pPr>
            <a:r>
              <a:rPr lang="en-US" sz="5400" spc="54" b="true">
                <a:solidFill>
                  <a:srgbClr val="302E2C"/>
                </a:solidFill>
                <a:latin typeface="Playfair Display Bold"/>
                <a:ea typeface="Playfair Display Bold"/>
                <a:cs typeface="Playfair Display Bold"/>
                <a:sym typeface="Playfair Display Bold"/>
              </a:rPr>
              <a:t>Exekutive Funktionen und Fokus-Management</a:t>
            </a:r>
          </a:p>
        </p:txBody>
      </p:sp>
      <p:sp>
        <p:nvSpPr>
          <p:cNvPr name="TextBox 3" id="3"/>
          <p:cNvSpPr txBox="true"/>
          <p:nvPr/>
        </p:nvSpPr>
        <p:spPr>
          <a:xfrm rot="0">
            <a:off x="1524530" y="2668742"/>
            <a:ext cx="15238941" cy="5830966"/>
          </a:xfrm>
          <a:prstGeom prst="rect">
            <a:avLst/>
          </a:prstGeom>
        </p:spPr>
        <p:txBody>
          <a:bodyPr anchor="t" rtlCol="false" tIns="0" lIns="0" bIns="0" rIns="0">
            <a:spAutoFit/>
          </a:bodyPr>
          <a:lstStyle/>
          <a:p>
            <a:pPr algn="l">
              <a:lnSpc>
                <a:spcPts val="4867"/>
              </a:lnSpc>
            </a:pPr>
            <a:r>
              <a:rPr lang="en-US" sz="3004" i="true" spc="270">
                <a:solidFill>
                  <a:srgbClr val="302E2C"/>
                </a:solidFill>
                <a:latin typeface="Raleway Italics"/>
                <a:ea typeface="Raleway Italics"/>
                <a:cs typeface="Raleway Italics"/>
                <a:sym typeface="Raleway Italics"/>
              </a:rPr>
              <a:t>Analysis Paralysis</a:t>
            </a:r>
            <a:r>
              <a:rPr lang="en-US" sz="3004" spc="270">
                <a:solidFill>
                  <a:srgbClr val="302E2C"/>
                </a:solidFill>
                <a:latin typeface="Raleway"/>
                <a:ea typeface="Raleway"/>
                <a:cs typeface="Raleway"/>
                <a:sym typeface="Raleway"/>
              </a:rPr>
              <a:t>: Die Aufgabe ist so groß, dass das Gehirn mit Ausweichen reagiert.</a:t>
            </a:r>
          </a:p>
          <a:p>
            <a:pPr algn="l">
              <a:lnSpc>
                <a:spcPts val="1951"/>
              </a:lnSpc>
            </a:pPr>
          </a:p>
          <a:p>
            <a:pPr algn="l">
              <a:lnSpc>
                <a:spcPts val="4867"/>
              </a:lnSpc>
            </a:pPr>
            <a:r>
              <a:rPr lang="en-US" sz="3004" spc="270">
                <a:solidFill>
                  <a:srgbClr val="F2F4F3"/>
                </a:solidFill>
                <a:latin typeface="Raleway"/>
                <a:ea typeface="Raleway"/>
                <a:cs typeface="Raleway"/>
                <a:sym typeface="Raleway"/>
              </a:rPr>
              <a:t>Lösung</a:t>
            </a:r>
            <a:r>
              <a:rPr lang="en-US" sz="3004" spc="270">
                <a:solidFill>
                  <a:srgbClr val="F2F4F3"/>
                </a:solidFill>
                <a:latin typeface="Raleway"/>
                <a:ea typeface="Raleway"/>
                <a:cs typeface="Raleway"/>
                <a:sym typeface="Raleway"/>
              </a:rPr>
              <a:t>: Kognitive Entlastungstaktiken.</a:t>
            </a:r>
          </a:p>
          <a:p>
            <a:pPr algn="l" marL="540721" indent="-270361" lvl="1">
              <a:lnSpc>
                <a:spcPts val="4057"/>
              </a:lnSpc>
              <a:buFont typeface="Arial"/>
              <a:buChar char="•"/>
            </a:pPr>
            <a:r>
              <a:rPr lang="en-US" sz="2504" spc="225">
                <a:solidFill>
                  <a:srgbClr val="F2F4F3"/>
                </a:solidFill>
                <a:latin typeface="Raleway"/>
                <a:ea typeface="Raleway"/>
                <a:cs typeface="Raleway"/>
                <a:sym typeface="Raleway"/>
              </a:rPr>
              <a:t>Interlocking Tasks: Die Arbeit so kleinteilig definieren, das</a:t>
            </a:r>
            <a:r>
              <a:rPr lang="en-US" sz="2504" spc="225">
                <a:solidFill>
                  <a:srgbClr val="F2F4F3"/>
                </a:solidFill>
                <a:latin typeface="Raleway"/>
                <a:ea typeface="Raleway"/>
                <a:cs typeface="Raleway"/>
                <a:sym typeface="Raleway"/>
              </a:rPr>
              <a:t>s der Einstieg nur 2 Minuten dauert (z. B. nicht „Kapitel 2 schreiben“, sondern „Grafik 2.1 beschriften“).</a:t>
            </a:r>
          </a:p>
          <a:p>
            <a:pPr algn="l">
              <a:lnSpc>
                <a:spcPts val="4057"/>
              </a:lnSpc>
            </a:pPr>
            <a:r>
              <a:rPr lang="en-US" sz="2504" spc="225">
                <a:solidFill>
                  <a:srgbClr val="F2F4F3"/>
                </a:solidFill>
                <a:latin typeface="Raleway"/>
                <a:ea typeface="Raleway"/>
                <a:cs typeface="Raleway"/>
                <a:sym typeface="Raleway"/>
              </a:rPr>
              <a:t>Shutdown-Ritual: Den Arbeitstag mit einer Notiz beenden, die genau beschreibt, wo du morgen ansetzt. Das entlastet das Gehirn über Nacht vom „Zeigarnik-Effekt“ (unerledigte Aufgaben beanspruchen Ressourcen).</a:t>
            </a:r>
          </a:p>
          <a:p>
            <a:pPr algn="l">
              <a:lnSpc>
                <a:spcPts val="4867"/>
              </a:lnSpc>
            </a:pPr>
          </a:p>
          <a:p>
            <a:pPr algn="l">
              <a:lnSpc>
                <a:spcPts val="4867"/>
              </a:lnSpc>
            </a:pPr>
          </a:p>
        </p:txBody>
      </p:sp>
      <p:grpSp>
        <p:nvGrpSpPr>
          <p:cNvPr name="Group 4" id="4"/>
          <p:cNvGrpSpPr/>
          <p:nvPr/>
        </p:nvGrpSpPr>
        <p:grpSpPr>
          <a:xfrm rot="0">
            <a:off x="1028700" y="9208834"/>
            <a:ext cx="16230600" cy="712254"/>
            <a:chOff x="0" y="0"/>
            <a:chExt cx="21640800" cy="949671"/>
          </a:xfrm>
        </p:grpSpPr>
        <p:sp>
          <p:nvSpPr>
            <p:cNvPr name="TextBox 5" id="5"/>
            <p:cNvSpPr txBox="true"/>
            <p:nvPr/>
          </p:nvSpPr>
          <p:spPr>
            <a:xfrm rot="0">
              <a:off x="2849126" y="424526"/>
              <a:ext cx="18319522" cy="525145"/>
            </a:xfrm>
            <a:prstGeom prst="rect">
              <a:avLst/>
            </a:prstGeom>
          </p:spPr>
          <p:txBody>
            <a:bodyPr anchor="t" rtlCol="false" tIns="0" lIns="0" bIns="0" rIns="0">
              <a:spAutoFit/>
            </a:bodyPr>
            <a:lstStyle/>
            <a:p>
              <a:pPr algn="r">
                <a:lnSpc>
                  <a:spcPts val="3359"/>
                </a:lnSpc>
              </a:pPr>
              <a:r>
                <a:rPr lang="en-US" sz="2400" spc="144">
                  <a:solidFill>
                    <a:srgbClr val="302E2C"/>
                  </a:solidFill>
                  <a:latin typeface="Playfair Display"/>
                  <a:ea typeface="Playfair Display"/>
                  <a:cs typeface="Playfair Display"/>
                  <a:sym typeface="Playfair Display"/>
                </a:rPr>
                <a:t>MF | F/W 2020</a:t>
              </a:r>
            </a:p>
          </p:txBody>
        </p:sp>
        <p:sp>
          <p:nvSpPr>
            <p:cNvPr name="AutoShape 6" id="6"/>
            <p:cNvSpPr/>
            <p:nvPr/>
          </p:nvSpPr>
          <p:spPr>
            <a:xfrm rot="0">
              <a:off x="0" y="0"/>
              <a:ext cx="21640800" cy="65955"/>
            </a:xfrm>
            <a:prstGeom prst="rect">
              <a:avLst/>
            </a:prstGeom>
            <a:solidFill>
              <a:srgbClr val="302E2C"/>
            </a:solidFill>
          </p:spPr>
        </p:sp>
      </p:grpSp>
    </p:spTree>
  </p:cSld>
  <p:clrMapOvr>
    <a:masterClrMapping/>
  </p:clrMapOvr>
</p:sld>
</file>

<file path=ppt/slides/slide22.xml><?xml version="1.0" encoding="utf-8"?>
<p:sld xmlns:p="http://schemas.openxmlformats.org/presentationml/2006/main" xmlns:a="http://schemas.openxmlformats.org/drawingml/2006/main">
  <p:cSld>
    <p:bg>
      <p:bgPr>
        <a:solidFill>
          <a:srgbClr val="F2F4F3"/>
        </a:solidFill>
      </p:bgPr>
    </p:bg>
    <p:spTree>
      <p:nvGrpSpPr>
        <p:cNvPr id="1" name=""/>
        <p:cNvGrpSpPr/>
        <p:nvPr/>
      </p:nvGrpSpPr>
      <p:grpSpPr>
        <a:xfrm>
          <a:off x="0" y="0"/>
          <a:ext cx="0" cy="0"/>
          <a:chOff x="0" y="0"/>
          <a:chExt cx="0" cy="0"/>
        </a:xfrm>
      </p:grpSpPr>
      <p:sp>
        <p:nvSpPr>
          <p:cNvPr name="TextBox 2" id="2"/>
          <p:cNvSpPr txBox="true"/>
          <p:nvPr/>
        </p:nvSpPr>
        <p:spPr>
          <a:xfrm rot="0">
            <a:off x="1028700" y="4709330"/>
            <a:ext cx="6985708" cy="923925"/>
          </a:xfrm>
          <a:prstGeom prst="rect">
            <a:avLst/>
          </a:prstGeom>
        </p:spPr>
        <p:txBody>
          <a:bodyPr anchor="t" rtlCol="false" tIns="0" lIns="0" bIns="0" rIns="0">
            <a:spAutoFit/>
          </a:bodyPr>
          <a:lstStyle/>
          <a:p>
            <a:pPr algn="l">
              <a:lnSpc>
                <a:spcPts val="7320"/>
              </a:lnSpc>
            </a:pPr>
            <a:r>
              <a:rPr lang="en-US" sz="6100" spc="61" b="true">
                <a:solidFill>
                  <a:srgbClr val="302E2C"/>
                </a:solidFill>
                <a:latin typeface="Playfair Display Bold"/>
                <a:ea typeface="Playfair Display Bold"/>
                <a:cs typeface="Playfair Display Bold"/>
                <a:sym typeface="Playfair Display Bold"/>
              </a:rPr>
              <a:t>The Wall of Awfull</a:t>
            </a:r>
          </a:p>
        </p:txBody>
      </p:sp>
      <p:sp>
        <p:nvSpPr>
          <p:cNvPr name="AutoShape 3" id="3"/>
          <p:cNvSpPr/>
          <p:nvPr/>
        </p:nvSpPr>
        <p:spPr>
          <a:xfrm rot="0">
            <a:off x="1028700" y="6083300"/>
            <a:ext cx="8267700" cy="44450"/>
          </a:xfrm>
          <a:prstGeom prst="rect">
            <a:avLst/>
          </a:prstGeom>
          <a:solidFill>
            <a:srgbClr val="302E2C"/>
          </a:solidFill>
        </p:spPr>
      </p:sp>
      <p:sp>
        <p:nvSpPr>
          <p:cNvPr name="AutoShape 4" id="4"/>
          <p:cNvSpPr/>
          <p:nvPr/>
        </p:nvSpPr>
        <p:spPr>
          <a:xfrm rot="0">
            <a:off x="9277350" y="-726440"/>
            <a:ext cx="9906000" cy="11315700"/>
          </a:xfrm>
          <a:prstGeom prst="rect">
            <a:avLst/>
          </a:prstGeom>
          <a:solidFill>
            <a:srgbClr val="BEA8A7">
              <a:alpha val="19608"/>
            </a:srgbClr>
          </a:solidFill>
        </p:spPr>
      </p:sp>
      <p:sp>
        <p:nvSpPr>
          <p:cNvPr name="TextBox 5" id="5"/>
          <p:cNvSpPr txBox="true"/>
          <p:nvPr/>
        </p:nvSpPr>
        <p:spPr>
          <a:xfrm rot="0">
            <a:off x="10740585" y="591959"/>
            <a:ext cx="6422442" cy="2472055"/>
          </a:xfrm>
          <a:prstGeom prst="rect">
            <a:avLst/>
          </a:prstGeom>
        </p:spPr>
        <p:txBody>
          <a:bodyPr anchor="t" rtlCol="false" tIns="0" lIns="0" bIns="0" rIns="0">
            <a:spAutoFit/>
          </a:bodyPr>
          <a:lstStyle/>
          <a:p>
            <a:pPr algn="l">
              <a:lnSpc>
                <a:spcPts val="3919"/>
              </a:lnSpc>
            </a:pPr>
            <a:r>
              <a:rPr lang="en-US" sz="2800" spc="140">
                <a:solidFill>
                  <a:srgbClr val="302E2C"/>
                </a:solidFill>
                <a:latin typeface="Raleway"/>
                <a:ea typeface="Raleway"/>
                <a:cs typeface="Raleway"/>
                <a:sym typeface="Raleway"/>
              </a:rPr>
              <a:t>Definition: Eine emotionale</a:t>
            </a:r>
            <a:r>
              <a:rPr lang="en-US" sz="2800" spc="140">
                <a:solidFill>
                  <a:srgbClr val="302E2C"/>
                </a:solidFill>
                <a:latin typeface="Raleway"/>
                <a:ea typeface="Raleway"/>
                <a:cs typeface="Raleway"/>
                <a:sym typeface="Raleway"/>
              </a:rPr>
              <a:t> Barriere aus Scham, Schuld und Angst, die sich vor Aufgaben aufbaut, bei denen wir bereits „gescheitert“ sind.</a:t>
            </a:r>
          </a:p>
        </p:txBody>
      </p:sp>
      <p:grpSp>
        <p:nvGrpSpPr>
          <p:cNvPr name="Group 6" id="6"/>
          <p:cNvGrpSpPr/>
          <p:nvPr/>
        </p:nvGrpSpPr>
        <p:grpSpPr>
          <a:xfrm rot="0">
            <a:off x="9829756" y="658634"/>
            <a:ext cx="534291" cy="534291"/>
            <a:chOff x="0" y="0"/>
            <a:chExt cx="6350000" cy="6350000"/>
          </a:xfrm>
        </p:grpSpPr>
        <p:sp>
          <p:nvSpPr>
            <p:cNvPr name="Freeform 7" id="7"/>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2F4F3"/>
            </a:solidFill>
          </p:spPr>
        </p:sp>
      </p:grpSp>
      <p:sp>
        <p:nvSpPr>
          <p:cNvPr name="TextBox 8" id="8"/>
          <p:cNvSpPr txBox="true"/>
          <p:nvPr/>
        </p:nvSpPr>
        <p:spPr>
          <a:xfrm rot="0">
            <a:off x="10740585" y="3559854"/>
            <a:ext cx="6518715" cy="2472055"/>
          </a:xfrm>
          <a:prstGeom prst="rect">
            <a:avLst/>
          </a:prstGeom>
        </p:spPr>
        <p:txBody>
          <a:bodyPr anchor="t" rtlCol="false" tIns="0" lIns="0" bIns="0" rIns="0">
            <a:spAutoFit/>
          </a:bodyPr>
          <a:lstStyle/>
          <a:p>
            <a:pPr algn="l">
              <a:lnSpc>
                <a:spcPts val="3919"/>
              </a:lnSpc>
            </a:pPr>
            <a:r>
              <a:rPr lang="en-US" sz="2800" spc="140">
                <a:solidFill>
                  <a:srgbClr val="302E2C"/>
                </a:solidFill>
                <a:latin typeface="Raleway"/>
                <a:ea typeface="Raleway"/>
                <a:cs typeface="Raleway"/>
                <a:sym typeface="Raleway"/>
              </a:rPr>
              <a:t>Mechanismus: Das Gehirn interpretiert die Aufgabe als Bedrohung (Aktivierung des limbischen Systems) Blockade der exekutiven Funktionen. </a:t>
            </a:r>
          </a:p>
        </p:txBody>
      </p:sp>
      <p:sp>
        <p:nvSpPr>
          <p:cNvPr name="TextBox 9" id="9"/>
          <p:cNvSpPr txBox="true"/>
          <p:nvPr/>
        </p:nvSpPr>
        <p:spPr>
          <a:xfrm rot="0">
            <a:off x="10740585" y="6943339"/>
            <a:ext cx="5970596" cy="1481455"/>
          </a:xfrm>
          <a:prstGeom prst="rect">
            <a:avLst/>
          </a:prstGeom>
        </p:spPr>
        <p:txBody>
          <a:bodyPr anchor="t" rtlCol="false" tIns="0" lIns="0" bIns="0" rIns="0">
            <a:spAutoFit/>
          </a:bodyPr>
          <a:lstStyle/>
          <a:p>
            <a:pPr algn="l">
              <a:lnSpc>
                <a:spcPts val="3919"/>
              </a:lnSpc>
            </a:pPr>
            <a:r>
              <a:rPr lang="en-US" sz="2800" spc="140">
                <a:solidFill>
                  <a:srgbClr val="302E2C"/>
                </a:solidFill>
                <a:latin typeface="Raleway"/>
                <a:ea typeface="Raleway"/>
                <a:cs typeface="Raleway"/>
                <a:sym typeface="Raleway"/>
              </a:rPr>
              <a:t>Lösung: Ni</a:t>
            </a:r>
            <a:r>
              <a:rPr lang="en-US" sz="2800" spc="140">
                <a:solidFill>
                  <a:srgbClr val="302E2C"/>
                </a:solidFill>
                <a:latin typeface="Raleway"/>
                <a:ea typeface="Raleway"/>
                <a:cs typeface="Raleway"/>
                <a:sym typeface="Raleway"/>
              </a:rPr>
              <a:t>cht „fester wollen“, sondern die emotionale Reibung reduzieren (Low-Demand-Entry).</a:t>
            </a:r>
          </a:p>
        </p:txBody>
      </p:sp>
      <p:sp>
        <p:nvSpPr>
          <p:cNvPr name="TextBox 10" id="10"/>
          <p:cNvSpPr txBox="true"/>
          <p:nvPr/>
        </p:nvSpPr>
        <p:spPr>
          <a:xfrm rot="0">
            <a:off x="1028700" y="6373604"/>
            <a:ext cx="7902194" cy="398780"/>
          </a:xfrm>
          <a:prstGeom prst="rect">
            <a:avLst/>
          </a:prstGeom>
        </p:spPr>
        <p:txBody>
          <a:bodyPr anchor="t" rtlCol="false" tIns="0" lIns="0" bIns="0" rIns="0">
            <a:spAutoFit/>
          </a:bodyPr>
          <a:lstStyle/>
          <a:p>
            <a:pPr algn="l">
              <a:lnSpc>
                <a:spcPts val="3220"/>
              </a:lnSpc>
              <a:spcBef>
                <a:spcPct val="0"/>
              </a:spcBef>
            </a:pPr>
            <a:r>
              <a:rPr lang="en-US" sz="2300" spc="115">
                <a:solidFill>
                  <a:srgbClr val="302E2C"/>
                </a:solidFill>
                <a:latin typeface="Raleway"/>
                <a:ea typeface="Raleway"/>
                <a:cs typeface="Raleway"/>
                <a:sym typeface="Raleway"/>
              </a:rPr>
              <a:t>Mahan, B. (2018). ADHD Essentials: The Wall of Awful.</a:t>
            </a:r>
          </a:p>
        </p:txBody>
      </p:sp>
      <p:grpSp>
        <p:nvGrpSpPr>
          <p:cNvPr name="Group 11" id="11"/>
          <p:cNvGrpSpPr/>
          <p:nvPr/>
        </p:nvGrpSpPr>
        <p:grpSpPr>
          <a:xfrm rot="0">
            <a:off x="9829756" y="3626529"/>
            <a:ext cx="534291" cy="534291"/>
            <a:chOff x="0" y="0"/>
            <a:chExt cx="6350000" cy="6350000"/>
          </a:xfrm>
        </p:grpSpPr>
        <p:sp>
          <p:nvSpPr>
            <p:cNvPr name="Freeform 12" id="12"/>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2F4F3"/>
            </a:solidFill>
          </p:spPr>
        </p:sp>
      </p:grpSp>
      <p:grpSp>
        <p:nvGrpSpPr>
          <p:cNvPr name="Group 13" id="13"/>
          <p:cNvGrpSpPr/>
          <p:nvPr/>
        </p:nvGrpSpPr>
        <p:grpSpPr>
          <a:xfrm rot="0">
            <a:off x="9829756" y="7010014"/>
            <a:ext cx="534291" cy="534291"/>
            <a:chOff x="0" y="0"/>
            <a:chExt cx="6350000" cy="6350000"/>
          </a:xfrm>
        </p:grpSpPr>
        <p:sp>
          <p:nvSpPr>
            <p:cNvPr name="Freeform 14" id="14"/>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2F4F3"/>
            </a:solidFill>
          </p:spPr>
        </p:sp>
      </p:grpSp>
    </p:spTree>
  </p:cSld>
  <p:clrMapOvr>
    <a:masterClrMapping/>
  </p:clrMapOvr>
</p:sld>
</file>

<file path=ppt/slides/slide23.xml><?xml version="1.0" encoding="utf-8"?>
<p:sld xmlns:p="http://schemas.openxmlformats.org/presentationml/2006/main" xmlns:a="http://schemas.openxmlformats.org/drawingml/2006/main">
  <p:cSld>
    <p:bg>
      <p:bgPr>
        <a:solidFill>
          <a:srgbClr val="F2F4F3"/>
        </a:solidFill>
      </p:bgPr>
    </p:bg>
    <p:spTree>
      <p:nvGrpSpPr>
        <p:cNvPr id="1" name=""/>
        <p:cNvGrpSpPr/>
        <p:nvPr/>
      </p:nvGrpSpPr>
      <p:grpSpPr>
        <a:xfrm>
          <a:off x="0" y="0"/>
          <a:ext cx="0" cy="0"/>
          <a:chOff x="0" y="0"/>
          <a:chExt cx="0" cy="0"/>
        </a:xfrm>
      </p:grpSpPr>
      <p:sp>
        <p:nvSpPr>
          <p:cNvPr name="TextBox 2" id="2"/>
          <p:cNvSpPr txBox="true"/>
          <p:nvPr/>
        </p:nvSpPr>
        <p:spPr>
          <a:xfrm rot="0">
            <a:off x="1476624" y="1063779"/>
            <a:ext cx="15334751" cy="819150"/>
          </a:xfrm>
          <a:prstGeom prst="rect">
            <a:avLst/>
          </a:prstGeom>
        </p:spPr>
        <p:txBody>
          <a:bodyPr anchor="t" rtlCol="false" tIns="0" lIns="0" bIns="0" rIns="0">
            <a:spAutoFit/>
          </a:bodyPr>
          <a:lstStyle/>
          <a:p>
            <a:pPr algn="l">
              <a:lnSpc>
                <a:spcPts val="6480"/>
              </a:lnSpc>
            </a:pPr>
            <a:r>
              <a:rPr lang="en-US" sz="5400" spc="54" b="true">
                <a:solidFill>
                  <a:srgbClr val="302E2C"/>
                </a:solidFill>
                <a:latin typeface="Playfair Display Bold"/>
                <a:ea typeface="Playfair Display Bold"/>
                <a:cs typeface="Playfair Display Bold"/>
                <a:sym typeface="Playfair Display Bold"/>
              </a:rPr>
              <a:t>Exekutive Funktionen und Fokus-Management</a:t>
            </a:r>
          </a:p>
        </p:txBody>
      </p:sp>
      <p:sp>
        <p:nvSpPr>
          <p:cNvPr name="TextBox 3" id="3"/>
          <p:cNvSpPr txBox="true"/>
          <p:nvPr/>
        </p:nvSpPr>
        <p:spPr>
          <a:xfrm rot="0">
            <a:off x="1524530" y="2668742"/>
            <a:ext cx="15238941" cy="5830966"/>
          </a:xfrm>
          <a:prstGeom prst="rect">
            <a:avLst/>
          </a:prstGeom>
        </p:spPr>
        <p:txBody>
          <a:bodyPr anchor="t" rtlCol="false" tIns="0" lIns="0" bIns="0" rIns="0">
            <a:spAutoFit/>
          </a:bodyPr>
          <a:lstStyle/>
          <a:p>
            <a:pPr algn="l">
              <a:lnSpc>
                <a:spcPts val="4867"/>
              </a:lnSpc>
            </a:pPr>
            <a:r>
              <a:rPr lang="en-US" sz="3004" spc="270">
                <a:solidFill>
                  <a:srgbClr val="302E2C"/>
                </a:solidFill>
                <a:latin typeface="Raleway"/>
                <a:ea typeface="Raleway"/>
                <a:cs typeface="Raleway"/>
                <a:sym typeface="Raleway"/>
              </a:rPr>
              <a:t>Problem: </a:t>
            </a:r>
            <a:r>
              <a:rPr lang="en-US" sz="3004" i="true" spc="270">
                <a:solidFill>
                  <a:srgbClr val="302E2C"/>
                </a:solidFill>
                <a:latin typeface="Raleway Italics"/>
                <a:ea typeface="Raleway Italics"/>
                <a:cs typeface="Raleway Italics"/>
                <a:sym typeface="Raleway Italics"/>
              </a:rPr>
              <a:t>Analysis Paralysis</a:t>
            </a:r>
            <a:r>
              <a:rPr lang="en-US" sz="3004" spc="270">
                <a:solidFill>
                  <a:srgbClr val="302E2C"/>
                </a:solidFill>
                <a:latin typeface="Raleway"/>
                <a:ea typeface="Raleway"/>
                <a:cs typeface="Raleway"/>
                <a:sym typeface="Raleway"/>
              </a:rPr>
              <a:t>: Die Aufgabe ist so groß, dass das Gehirn mit Ausweichen reagiert.</a:t>
            </a:r>
          </a:p>
          <a:p>
            <a:pPr algn="l">
              <a:lnSpc>
                <a:spcPts val="1951"/>
              </a:lnSpc>
            </a:pPr>
          </a:p>
          <a:p>
            <a:pPr algn="l">
              <a:lnSpc>
                <a:spcPts val="4867"/>
              </a:lnSpc>
            </a:pPr>
            <a:r>
              <a:rPr lang="en-US" sz="3004" spc="270">
                <a:solidFill>
                  <a:srgbClr val="302E2C"/>
                </a:solidFill>
                <a:latin typeface="Raleway"/>
                <a:ea typeface="Raleway"/>
                <a:cs typeface="Raleway"/>
                <a:sym typeface="Raleway"/>
              </a:rPr>
              <a:t>Lösung</a:t>
            </a:r>
            <a:r>
              <a:rPr lang="en-US" sz="3004" spc="270">
                <a:solidFill>
                  <a:srgbClr val="302E2C"/>
                </a:solidFill>
                <a:latin typeface="Raleway"/>
                <a:ea typeface="Raleway"/>
                <a:cs typeface="Raleway"/>
                <a:sym typeface="Raleway"/>
              </a:rPr>
              <a:t>: Kognitive Entlastungstaktiken.</a:t>
            </a:r>
          </a:p>
          <a:p>
            <a:pPr algn="l" marL="540721" indent="-270361" lvl="1">
              <a:lnSpc>
                <a:spcPts val="4057"/>
              </a:lnSpc>
              <a:buFont typeface="Arial"/>
              <a:buChar char="•"/>
            </a:pPr>
            <a:r>
              <a:rPr lang="en-US" sz="2504" spc="225">
                <a:solidFill>
                  <a:srgbClr val="302E2C"/>
                </a:solidFill>
                <a:latin typeface="Raleway"/>
                <a:ea typeface="Raleway"/>
                <a:cs typeface="Raleway"/>
                <a:sym typeface="Raleway"/>
              </a:rPr>
              <a:t>Interlocking Tasks: Die Arbeit so kleinteilig definieren, das</a:t>
            </a:r>
            <a:r>
              <a:rPr lang="en-US" sz="2504" spc="225">
                <a:solidFill>
                  <a:srgbClr val="302E2C"/>
                </a:solidFill>
                <a:latin typeface="Raleway"/>
                <a:ea typeface="Raleway"/>
                <a:cs typeface="Raleway"/>
                <a:sym typeface="Raleway"/>
              </a:rPr>
              <a:t>s der Einstieg nur 2 Minuten dauert (z. B. nicht „Kapitel 2 schreiben“, sondern „Grafik 2.1 beschriften“).</a:t>
            </a:r>
          </a:p>
          <a:p>
            <a:pPr algn="l" marL="540721" indent="-270361" lvl="1">
              <a:lnSpc>
                <a:spcPts val="4057"/>
              </a:lnSpc>
              <a:buFont typeface="Arial"/>
              <a:buChar char="•"/>
            </a:pPr>
            <a:r>
              <a:rPr lang="en-US" sz="2504" spc="225">
                <a:solidFill>
                  <a:srgbClr val="302E2C"/>
                </a:solidFill>
                <a:latin typeface="Raleway"/>
                <a:ea typeface="Raleway"/>
                <a:cs typeface="Raleway"/>
                <a:sym typeface="Raleway"/>
              </a:rPr>
              <a:t>Shutdown-Ritual: Den Arbeitstag mit einer Notiz beenden, die genau beschreibt, wo du morgen ansetzt. Das entlastet das Gehirn über Nacht vom „Zeigarnik-Effekt“ (unerledigte Aufgaben beanspruchen Ressourcen).</a:t>
            </a:r>
          </a:p>
          <a:p>
            <a:pPr algn="l">
              <a:lnSpc>
                <a:spcPts val="4867"/>
              </a:lnSpc>
            </a:pPr>
          </a:p>
          <a:p>
            <a:pPr algn="l">
              <a:lnSpc>
                <a:spcPts val="4867"/>
              </a:lnSpc>
            </a:pPr>
          </a:p>
        </p:txBody>
      </p:sp>
      <p:grpSp>
        <p:nvGrpSpPr>
          <p:cNvPr name="Group 4" id="4"/>
          <p:cNvGrpSpPr/>
          <p:nvPr/>
        </p:nvGrpSpPr>
        <p:grpSpPr>
          <a:xfrm rot="0">
            <a:off x="1028700" y="9208834"/>
            <a:ext cx="16230600" cy="712254"/>
            <a:chOff x="0" y="0"/>
            <a:chExt cx="21640800" cy="949671"/>
          </a:xfrm>
        </p:grpSpPr>
        <p:sp>
          <p:nvSpPr>
            <p:cNvPr name="TextBox 5" id="5"/>
            <p:cNvSpPr txBox="true"/>
            <p:nvPr/>
          </p:nvSpPr>
          <p:spPr>
            <a:xfrm rot="0">
              <a:off x="2849126" y="424526"/>
              <a:ext cx="18319522" cy="525145"/>
            </a:xfrm>
            <a:prstGeom prst="rect">
              <a:avLst/>
            </a:prstGeom>
          </p:spPr>
          <p:txBody>
            <a:bodyPr anchor="t" rtlCol="false" tIns="0" lIns="0" bIns="0" rIns="0">
              <a:spAutoFit/>
            </a:bodyPr>
            <a:lstStyle/>
            <a:p>
              <a:pPr algn="r">
                <a:lnSpc>
                  <a:spcPts val="3359"/>
                </a:lnSpc>
              </a:pPr>
              <a:r>
                <a:rPr lang="en-US" sz="2400" spc="144">
                  <a:solidFill>
                    <a:srgbClr val="302E2C"/>
                  </a:solidFill>
                  <a:latin typeface="Playfair Display"/>
                  <a:ea typeface="Playfair Display"/>
                  <a:cs typeface="Playfair Display"/>
                  <a:sym typeface="Playfair Display"/>
                </a:rPr>
                <a:t>MF | F/W 2020</a:t>
              </a:r>
            </a:p>
          </p:txBody>
        </p:sp>
        <p:sp>
          <p:nvSpPr>
            <p:cNvPr name="AutoShape 6" id="6"/>
            <p:cNvSpPr/>
            <p:nvPr/>
          </p:nvSpPr>
          <p:spPr>
            <a:xfrm rot="0">
              <a:off x="0" y="0"/>
              <a:ext cx="21640800" cy="65955"/>
            </a:xfrm>
            <a:prstGeom prst="rect">
              <a:avLst/>
            </a:prstGeom>
            <a:solidFill>
              <a:srgbClr val="302E2C"/>
            </a:solidFill>
          </p:spPr>
        </p:sp>
      </p:grpSp>
    </p:spTree>
  </p:cSld>
  <p:clrMapOvr>
    <a:masterClrMapping/>
  </p:clrMapOvr>
</p:sld>
</file>

<file path=ppt/slides/slide24.xml><?xml version="1.0" encoding="utf-8"?>
<p:sld xmlns:p="http://schemas.openxmlformats.org/presentationml/2006/main" xmlns:a="http://schemas.openxmlformats.org/drawingml/2006/main">
  <p:cSld>
    <p:bg>
      <p:bgPr>
        <a:solidFill>
          <a:srgbClr val="F2F4F3"/>
        </a:solidFill>
      </p:bgPr>
    </p:bg>
    <p:spTree>
      <p:nvGrpSpPr>
        <p:cNvPr id="1" name=""/>
        <p:cNvGrpSpPr/>
        <p:nvPr/>
      </p:nvGrpSpPr>
      <p:grpSpPr>
        <a:xfrm>
          <a:off x="0" y="0"/>
          <a:ext cx="0" cy="0"/>
          <a:chOff x="0" y="0"/>
          <a:chExt cx="0" cy="0"/>
        </a:xfrm>
      </p:grpSpPr>
      <p:sp>
        <p:nvSpPr>
          <p:cNvPr name="AutoShape 2" id="2"/>
          <p:cNvSpPr/>
          <p:nvPr/>
        </p:nvSpPr>
        <p:spPr>
          <a:xfrm rot="0">
            <a:off x="1028700" y="1028700"/>
            <a:ext cx="16102322" cy="8229600"/>
          </a:xfrm>
          <a:prstGeom prst="rect">
            <a:avLst/>
          </a:prstGeom>
          <a:solidFill>
            <a:srgbClr val="BEA8A7">
              <a:alpha val="19608"/>
            </a:srgbClr>
          </a:solidFill>
        </p:spPr>
      </p:sp>
      <p:sp>
        <p:nvSpPr>
          <p:cNvPr name="TextBox 3" id="3"/>
          <p:cNvSpPr txBox="true"/>
          <p:nvPr/>
        </p:nvSpPr>
        <p:spPr>
          <a:xfrm rot="0">
            <a:off x="2012570" y="2372344"/>
            <a:ext cx="8983537" cy="1219200"/>
          </a:xfrm>
          <a:prstGeom prst="rect">
            <a:avLst/>
          </a:prstGeom>
        </p:spPr>
        <p:txBody>
          <a:bodyPr anchor="t" rtlCol="false" tIns="0" lIns="0" bIns="0" rIns="0">
            <a:spAutoFit/>
          </a:bodyPr>
          <a:lstStyle/>
          <a:p>
            <a:pPr algn="l">
              <a:lnSpc>
                <a:spcPts val="9600"/>
              </a:lnSpc>
            </a:pPr>
            <a:r>
              <a:rPr lang="en-US" sz="8000" spc="80" b="true">
                <a:solidFill>
                  <a:srgbClr val="302E2C"/>
                </a:solidFill>
                <a:latin typeface="Playfair Display Bold"/>
                <a:ea typeface="Playfair Display Bold"/>
                <a:cs typeface="Playfair Display Bold"/>
                <a:sym typeface="Playfair Display Bold"/>
              </a:rPr>
              <a:t>Reinkommen</a:t>
            </a:r>
          </a:p>
        </p:txBody>
      </p:sp>
      <p:sp>
        <p:nvSpPr>
          <p:cNvPr name="TextBox 4" id="4"/>
          <p:cNvSpPr txBox="true"/>
          <p:nvPr/>
        </p:nvSpPr>
        <p:spPr>
          <a:xfrm rot="0">
            <a:off x="1590847" y="3902299"/>
            <a:ext cx="14616551" cy="3443478"/>
          </a:xfrm>
          <a:prstGeom prst="rect">
            <a:avLst/>
          </a:prstGeom>
        </p:spPr>
        <p:txBody>
          <a:bodyPr anchor="t" rtlCol="false" tIns="0" lIns="0" bIns="0" rIns="0">
            <a:spAutoFit/>
          </a:bodyPr>
          <a:lstStyle/>
          <a:p>
            <a:pPr algn="l" marL="582933" indent="-291467" lvl="1">
              <a:lnSpc>
                <a:spcPts val="3051"/>
              </a:lnSpc>
              <a:buFont typeface="Arial"/>
              <a:buChar char="•"/>
            </a:pPr>
            <a:r>
              <a:rPr lang="en-US" sz="2700" spc="243">
                <a:solidFill>
                  <a:srgbClr val="302E2C"/>
                </a:solidFill>
                <a:latin typeface="Raleway"/>
                <a:ea typeface="Raleway"/>
                <a:cs typeface="Raleway"/>
                <a:sym typeface="Raleway"/>
              </a:rPr>
              <a:t>Lo</a:t>
            </a:r>
            <a:r>
              <a:rPr lang="en-US" sz="2700" spc="243">
                <a:solidFill>
                  <a:srgbClr val="302E2C"/>
                </a:solidFill>
                <a:latin typeface="Raleway"/>
                <a:ea typeface="Raleway"/>
                <a:cs typeface="Raleway"/>
                <a:sym typeface="Raleway"/>
              </a:rPr>
              <a:t>w-Demand: Nicht mit dem schwersten Argument beginnen. Starte mit einer mechanischen Aufgabe (Formatierung, Literatur sortieren)</a:t>
            </a:r>
          </a:p>
          <a:p>
            <a:pPr algn="l">
              <a:lnSpc>
                <a:spcPts val="3051"/>
              </a:lnSpc>
            </a:pPr>
          </a:p>
          <a:p>
            <a:pPr algn="l" marL="582933" indent="-291467" lvl="1">
              <a:lnSpc>
                <a:spcPts val="3051"/>
              </a:lnSpc>
              <a:buFont typeface="Arial"/>
              <a:buChar char="•"/>
            </a:pPr>
            <a:r>
              <a:rPr lang="en-US" sz="2700" spc="243">
                <a:solidFill>
                  <a:srgbClr val="302E2C"/>
                </a:solidFill>
                <a:latin typeface="Raleway"/>
                <a:ea typeface="Raleway"/>
                <a:cs typeface="Raleway"/>
                <a:sym typeface="Raleway"/>
              </a:rPr>
              <a:t>Sensory Priming: Nutze einen spezifischen Reiz nur für die Dissertation (z.B. eine bestimmte Playlist, ein bestimmter Tee oder Duft).</a:t>
            </a:r>
          </a:p>
          <a:p>
            <a:pPr algn="l">
              <a:lnSpc>
                <a:spcPts val="3051"/>
              </a:lnSpc>
            </a:pPr>
          </a:p>
          <a:p>
            <a:pPr algn="l" marL="582933" indent="-291467" lvl="1">
              <a:lnSpc>
                <a:spcPts val="3051"/>
              </a:lnSpc>
              <a:buFont typeface="Arial"/>
              <a:buChar char="•"/>
            </a:pPr>
            <a:r>
              <a:rPr lang="en-US" sz="2700" spc="243">
                <a:solidFill>
                  <a:srgbClr val="302E2C"/>
                </a:solidFill>
                <a:latin typeface="Raleway"/>
                <a:ea typeface="Raleway"/>
                <a:cs typeface="Raleway"/>
                <a:sym typeface="Raleway"/>
              </a:rPr>
              <a:t>Die 5-Minuten-Brücke: Verpflichte dich nur für 5 Minuten. Meistens übernimmt der Monotropismus danach das Ruder von selbst.</a:t>
            </a:r>
          </a:p>
          <a:p>
            <a:pPr algn="l">
              <a:lnSpc>
                <a:spcPts val="3051"/>
              </a:lnSpc>
            </a:pP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41074" r="0" b="-126260"/>
            </a:stretch>
          </a:blipFill>
        </p:spPr>
      </p:sp>
      <p:grpSp>
        <p:nvGrpSpPr>
          <p:cNvPr name="Group 3" id="3"/>
          <p:cNvGrpSpPr/>
          <p:nvPr/>
        </p:nvGrpSpPr>
        <p:grpSpPr>
          <a:xfrm rot="0">
            <a:off x="1028700" y="917210"/>
            <a:ext cx="881602" cy="911590"/>
            <a:chOff x="0" y="0"/>
            <a:chExt cx="628022" cy="649385"/>
          </a:xfrm>
        </p:grpSpPr>
        <p:sp>
          <p:nvSpPr>
            <p:cNvPr name="Freeform 4" id="4"/>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grpSp>
        <p:nvGrpSpPr>
          <p:cNvPr name="Group 5" id="5"/>
          <p:cNvGrpSpPr/>
          <p:nvPr/>
        </p:nvGrpSpPr>
        <p:grpSpPr>
          <a:xfrm rot="-10800000">
            <a:off x="16377698" y="8346710"/>
            <a:ext cx="881602" cy="911590"/>
            <a:chOff x="0" y="0"/>
            <a:chExt cx="628022" cy="649385"/>
          </a:xfrm>
        </p:grpSpPr>
        <p:sp>
          <p:nvSpPr>
            <p:cNvPr name="Freeform 6" id="6"/>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sp>
        <p:nvSpPr>
          <p:cNvPr name="AutoShape 7" id="7"/>
          <p:cNvSpPr/>
          <p:nvPr/>
        </p:nvSpPr>
        <p:spPr>
          <a:xfrm rot="0">
            <a:off x="1329196" y="1373005"/>
            <a:ext cx="4240807" cy="2135777"/>
          </a:xfrm>
          <a:prstGeom prst="rect">
            <a:avLst/>
          </a:prstGeom>
          <a:solidFill>
            <a:srgbClr val="BEA8A7">
              <a:alpha val="19608"/>
            </a:srgbClr>
          </a:solidFill>
        </p:spPr>
      </p:sp>
      <p:sp>
        <p:nvSpPr>
          <p:cNvPr name="TextBox 8" id="8"/>
          <p:cNvSpPr txBox="true"/>
          <p:nvPr/>
        </p:nvSpPr>
        <p:spPr>
          <a:xfrm rot="0">
            <a:off x="1139023" y="1661428"/>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Executive Load</a:t>
            </a:r>
          </a:p>
        </p:txBody>
      </p:sp>
      <p:sp>
        <p:nvSpPr>
          <p:cNvPr name="AutoShape 9" id="9"/>
          <p:cNvSpPr/>
          <p:nvPr/>
        </p:nvSpPr>
        <p:spPr>
          <a:xfrm rot="0">
            <a:off x="1329196" y="4271186"/>
            <a:ext cx="4240807" cy="2135777"/>
          </a:xfrm>
          <a:prstGeom prst="rect">
            <a:avLst/>
          </a:prstGeom>
          <a:solidFill>
            <a:srgbClr val="BEA8A7">
              <a:alpha val="19608"/>
            </a:srgbClr>
          </a:solidFill>
        </p:spPr>
      </p:sp>
      <p:sp>
        <p:nvSpPr>
          <p:cNvPr name="AutoShape 10" id="10"/>
          <p:cNvSpPr/>
          <p:nvPr/>
        </p:nvSpPr>
        <p:spPr>
          <a:xfrm rot="0">
            <a:off x="1329196" y="7169368"/>
            <a:ext cx="4240807" cy="2135777"/>
          </a:xfrm>
          <a:prstGeom prst="rect">
            <a:avLst/>
          </a:prstGeom>
          <a:solidFill>
            <a:srgbClr val="BEA8A7">
              <a:alpha val="19608"/>
            </a:srgbClr>
          </a:solidFill>
        </p:spPr>
      </p:sp>
      <p:sp>
        <p:nvSpPr>
          <p:cNvPr name="AutoShape 11" id="11"/>
          <p:cNvSpPr/>
          <p:nvPr/>
        </p:nvSpPr>
        <p:spPr>
          <a:xfrm rot="0">
            <a:off x="6637941" y="1373005"/>
            <a:ext cx="4240807" cy="2135777"/>
          </a:xfrm>
          <a:prstGeom prst="rect">
            <a:avLst/>
          </a:prstGeom>
          <a:solidFill>
            <a:srgbClr val="BEA8A7">
              <a:alpha val="19608"/>
            </a:srgbClr>
          </a:solidFill>
        </p:spPr>
      </p:sp>
      <p:sp>
        <p:nvSpPr>
          <p:cNvPr name="TextBox 12" id="12"/>
          <p:cNvSpPr txBox="true"/>
          <p:nvPr/>
        </p:nvSpPr>
        <p:spPr>
          <a:xfrm rot="0">
            <a:off x="543357" y="4558071"/>
            <a:ext cx="5812484"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Context Switching</a:t>
            </a:r>
          </a:p>
        </p:txBody>
      </p:sp>
      <p:sp>
        <p:nvSpPr>
          <p:cNvPr name="TextBox 13" id="13"/>
          <p:cNvSpPr txBox="true"/>
          <p:nvPr/>
        </p:nvSpPr>
        <p:spPr>
          <a:xfrm rot="0">
            <a:off x="543357" y="7847903"/>
            <a:ext cx="5812484" cy="794680"/>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Vernetzung</a:t>
            </a:r>
          </a:p>
        </p:txBody>
      </p:sp>
      <p:sp>
        <p:nvSpPr>
          <p:cNvPr name="TextBox 14" id="14"/>
          <p:cNvSpPr txBox="true"/>
          <p:nvPr/>
        </p:nvSpPr>
        <p:spPr>
          <a:xfrm rot="0">
            <a:off x="6447769" y="1659889"/>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Executive Drain</a:t>
            </a:r>
          </a:p>
        </p:txBody>
      </p:sp>
      <p:sp>
        <p:nvSpPr>
          <p:cNvPr name="AutoShape 15" id="15"/>
          <p:cNvSpPr/>
          <p:nvPr/>
        </p:nvSpPr>
        <p:spPr>
          <a:xfrm rot="0">
            <a:off x="6637957" y="4271186"/>
            <a:ext cx="4240807" cy="2135777"/>
          </a:xfrm>
          <a:prstGeom prst="rect">
            <a:avLst/>
          </a:prstGeom>
          <a:solidFill>
            <a:srgbClr val="FF3131">
              <a:alpha val="19608"/>
            </a:srgbClr>
          </a:solidFill>
        </p:spPr>
      </p:sp>
      <p:sp>
        <p:nvSpPr>
          <p:cNvPr name="TextBox 16" id="16"/>
          <p:cNvSpPr txBox="true"/>
          <p:nvPr/>
        </p:nvSpPr>
        <p:spPr>
          <a:xfrm rot="0">
            <a:off x="6447785" y="4558071"/>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Unerledigte Aufgaben</a:t>
            </a:r>
          </a:p>
        </p:txBody>
      </p:sp>
      <p:sp>
        <p:nvSpPr>
          <p:cNvPr name="AutoShape 17" id="17"/>
          <p:cNvSpPr/>
          <p:nvPr/>
        </p:nvSpPr>
        <p:spPr>
          <a:xfrm rot="0">
            <a:off x="6637941" y="7122523"/>
            <a:ext cx="4240807" cy="2135777"/>
          </a:xfrm>
          <a:prstGeom prst="rect">
            <a:avLst/>
          </a:prstGeom>
          <a:solidFill>
            <a:srgbClr val="BEA8A7">
              <a:alpha val="19608"/>
            </a:srgbClr>
          </a:solidFill>
        </p:spPr>
      </p:sp>
      <p:sp>
        <p:nvSpPr>
          <p:cNvPr name="TextBox 18" id="18"/>
          <p:cNvSpPr txBox="true"/>
          <p:nvPr/>
        </p:nvSpPr>
        <p:spPr>
          <a:xfrm rot="0">
            <a:off x="6447769" y="7802597"/>
            <a:ext cx="4621151" cy="794680"/>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Hyperfokus</a:t>
            </a:r>
          </a:p>
        </p:txBody>
      </p:sp>
      <p:sp>
        <p:nvSpPr>
          <p:cNvPr name="AutoShape 19" id="19"/>
          <p:cNvSpPr/>
          <p:nvPr/>
        </p:nvSpPr>
        <p:spPr>
          <a:xfrm rot="0">
            <a:off x="11946719" y="4271186"/>
            <a:ext cx="4240807" cy="2135777"/>
          </a:xfrm>
          <a:prstGeom prst="rect">
            <a:avLst/>
          </a:prstGeom>
          <a:solidFill>
            <a:srgbClr val="BEA8A7">
              <a:alpha val="19608"/>
            </a:srgbClr>
          </a:solidFill>
        </p:spPr>
      </p:sp>
      <p:sp>
        <p:nvSpPr>
          <p:cNvPr name="TextBox 20" id="20"/>
          <p:cNvSpPr txBox="true"/>
          <p:nvPr/>
        </p:nvSpPr>
        <p:spPr>
          <a:xfrm rot="0">
            <a:off x="11756547" y="4164882"/>
            <a:ext cx="4621151" cy="2367437"/>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Aufmerk-samkeits-Paradoxon</a:t>
            </a:r>
          </a:p>
        </p:txBody>
      </p:sp>
    </p:spTree>
  </p:cSld>
  <p:clrMapOvr>
    <a:masterClrMapping/>
  </p:clrMapOvr>
</p:sld>
</file>

<file path=ppt/slides/slide26.xml><?xml version="1.0" encoding="utf-8"?>
<p:sld xmlns:p="http://schemas.openxmlformats.org/presentationml/2006/main" xmlns:a="http://schemas.openxmlformats.org/drawingml/2006/main">
  <p:cSld>
    <p:bg>
      <p:bgPr>
        <a:solidFill>
          <a:srgbClr val="F2F4F3"/>
        </a:solidFill>
      </p:bgPr>
    </p:bg>
    <p:spTree>
      <p:nvGrpSpPr>
        <p:cNvPr id="1" name=""/>
        <p:cNvGrpSpPr/>
        <p:nvPr/>
      </p:nvGrpSpPr>
      <p:grpSpPr>
        <a:xfrm>
          <a:off x="0" y="0"/>
          <a:ext cx="0" cy="0"/>
          <a:chOff x="0" y="0"/>
          <a:chExt cx="0" cy="0"/>
        </a:xfrm>
      </p:grpSpPr>
      <p:sp>
        <p:nvSpPr>
          <p:cNvPr name="TextBox 2" id="2"/>
          <p:cNvSpPr txBox="true"/>
          <p:nvPr/>
        </p:nvSpPr>
        <p:spPr>
          <a:xfrm rot="0">
            <a:off x="1476624" y="1187941"/>
            <a:ext cx="15334751" cy="819150"/>
          </a:xfrm>
          <a:prstGeom prst="rect">
            <a:avLst/>
          </a:prstGeom>
        </p:spPr>
        <p:txBody>
          <a:bodyPr anchor="t" rtlCol="false" tIns="0" lIns="0" bIns="0" rIns="0">
            <a:spAutoFit/>
          </a:bodyPr>
          <a:lstStyle/>
          <a:p>
            <a:pPr algn="l">
              <a:lnSpc>
                <a:spcPts val="6480"/>
              </a:lnSpc>
            </a:pPr>
            <a:r>
              <a:rPr lang="en-US" sz="5400" spc="54" b="true">
                <a:solidFill>
                  <a:srgbClr val="302E2C"/>
                </a:solidFill>
                <a:latin typeface="Playfair Display Bold"/>
                <a:ea typeface="Playfair Display Bold"/>
                <a:cs typeface="Playfair Display Bold"/>
                <a:sym typeface="Playfair Display Bold"/>
              </a:rPr>
              <a:t>Unerledigte Aufgaben</a:t>
            </a:r>
          </a:p>
        </p:txBody>
      </p:sp>
      <p:sp>
        <p:nvSpPr>
          <p:cNvPr name="TextBox 3" id="3"/>
          <p:cNvSpPr txBox="true"/>
          <p:nvPr/>
        </p:nvSpPr>
        <p:spPr>
          <a:xfrm rot="0">
            <a:off x="1476624" y="2359516"/>
            <a:ext cx="15389556" cy="4726587"/>
          </a:xfrm>
          <a:prstGeom prst="rect">
            <a:avLst/>
          </a:prstGeom>
        </p:spPr>
        <p:txBody>
          <a:bodyPr anchor="t" rtlCol="false" tIns="0" lIns="0" bIns="0" rIns="0">
            <a:spAutoFit/>
          </a:bodyPr>
          <a:lstStyle/>
          <a:p>
            <a:pPr algn="l">
              <a:lnSpc>
                <a:spcPts val="4219"/>
              </a:lnSpc>
            </a:pPr>
            <a:r>
              <a:rPr lang="en-US" sz="2604" spc="234">
                <a:solidFill>
                  <a:srgbClr val="302E2C"/>
                </a:solidFill>
                <a:latin typeface="Raleway"/>
                <a:ea typeface="Raleway"/>
                <a:cs typeface="Raleway"/>
                <a:sym typeface="Raleway"/>
              </a:rPr>
              <a:t>U</a:t>
            </a:r>
            <a:r>
              <a:rPr lang="en-US" sz="2604" spc="234">
                <a:solidFill>
                  <a:srgbClr val="302E2C"/>
                </a:solidFill>
                <a:latin typeface="Raleway"/>
                <a:ea typeface="Raleway"/>
                <a:cs typeface="Raleway"/>
                <a:sym typeface="Raleway"/>
              </a:rPr>
              <a:t>n</a:t>
            </a:r>
            <a:r>
              <a:rPr lang="en-US" sz="2604" spc="234">
                <a:solidFill>
                  <a:srgbClr val="302E2C"/>
                </a:solidFill>
                <a:latin typeface="Raleway"/>
                <a:ea typeface="Raleway"/>
                <a:cs typeface="Raleway"/>
                <a:sym typeface="Raleway"/>
              </a:rPr>
              <a:t>erledigte Gedanken kreisen ständig im Kopf und verbrauchen im Hintergrund Ressourcen.</a:t>
            </a:r>
          </a:p>
          <a:p>
            <a:pPr algn="l" marL="562311" indent="-281155" lvl="1">
              <a:lnSpc>
                <a:spcPts val="4219"/>
              </a:lnSpc>
              <a:buFont typeface="Arial"/>
              <a:buChar char="•"/>
            </a:pPr>
            <a:r>
              <a:rPr lang="en-US" sz="2604" spc="234">
                <a:solidFill>
                  <a:srgbClr val="302E2C"/>
                </a:solidFill>
                <a:latin typeface="Raleway"/>
                <a:ea typeface="Raleway"/>
                <a:cs typeface="Raleway"/>
                <a:sym typeface="Raleway"/>
              </a:rPr>
              <a:t>Der Mechanismus: Das Gehirn erinnert sich besser an unerledigte Aufgaben als an abgeschlossene. Während der Promotion führt das zu einer permanenten Grundanspannung („Ich müsste eigentlich noch...“).</a:t>
            </a:r>
          </a:p>
          <a:p>
            <a:pPr algn="l" marL="562311" indent="-281155" lvl="1">
              <a:lnSpc>
                <a:spcPts val="4219"/>
              </a:lnSpc>
              <a:buFont typeface="Arial"/>
              <a:buChar char="•"/>
            </a:pPr>
            <a:r>
              <a:rPr lang="en-US" sz="2604" spc="234">
                <a:solidFill>
                  <a:srgbClr val="302E2C"/>
                </a:solidFill>
                <a:latin typeface="Raleway"/>
                <a:ea typeface="Raleway"/>
                <a:cs typeface="Raleway"/>
                <a:sym typeface="Raleway"/>
              </a:rPr>
              <a:t>Die Lösung: Shutdown-Rituale und „Parknotizen“. Den aktuellen Stand am Ende des Tages schriftlich fixieren. Damit das Gehirn die Aufgabe „abschließen“ kann, </a:t>
            </a:r>
            <a:r>
              <a:rPr lang="en-US" sz="2604" spc="234">
                <a:solidFill>
                  <a:srgbClr val="302E2C"/>
                </a:solidFill>
                <a:latin typeface="Raleway"/>
                <a:ea typeface="Raleway"/>
                <a:cs typeface="Raleway"/>
                <a:sym typeface="Raleway"/>
              </a:rPr>
              <a:t>reicht es, einen konkreten Plan zu machen, wann und wie man die Aufgabe angeht.</a:t>
            </a:r>
          </a:p>
        </p:txBody>
      </p:sp>
      <p:sp>
        <p:nvSpPr>
          <p:cNvPr name="AutoShape 4" id="4"/>
          <p:cNvSpPr/>
          <p:nvPr/>
        </p:nvSpPr>
        <p:spPr>
          <a:xfrm rot="0">
            <a:off x="1056102" y="7762927"/>
            <a:ext cx="16230600" cy="47581"/>
          </a:xfrm>
          <a:prstGeom prst="rect">
            <a:avLst/>
          </a:prstGeom>
          <a:solidFill>
            <a:srgbClr val="302E2C"/>
          </a:solidFill>
        </p:spPr>
      </p:sp>
      <p:sp>
        <p:nvSpPr>
          <p:cNvPr name="TextBox 5" id="5"/>
          <p:cNvSpPr txBox="true"/>
          <p:nvPr/>
        </p:nvSpPr>
        <p:spPr>
          <a:xfrm rot="0">
            <a:off x="1342572" y="8319882"/>
            <a:ext cx="15916728" cy="1265928"/>
          </a:xfrm>
          <a:prstGeom prst="rect">
            <a:avLst/>
          </a:prstGeom>
        </p:spPr>
        <p:txBody>
          <a:bodyPr anchor="t" rtlCol="false" tIns="0" lIns="0" bIns="0" rIns="0">
            <a:spAutoFit/>
          </a:bodyPr>
          <a:lstStyle/>
          <a:p>
            <a:pPr algn="l">
              <a:lnSpc>
                <a:spcPts val="1968"/>
              </a:lnSpc>
            </a:pPr>
            <a:r>
              <a:rPr lang="en-US" sz="2071" spc="186">
                <a:solidFill>
                  <a:srgbClr val="302E2C"/>
                </a:solidFill>
                <a:latin typeface="Raleway"/>
                <a:ea typeface="Raleway"/>
                <a:cs typeface="Raleway"/>
                <a:sym typeface="Raleway"/>
              </a:rPr>
              <a:t>Masicampo, E. J., &amp; Baumeister, R. F. (2011). Consider it done! Plan making eliminates the cognitive effects of unfulfilled goals. Journal of Personality and Social Psychology.</a:t>
            </a:r>
          </a:p>
          <a:p>
            <a:pPr algn="l">
              <a:lnSpc>
                <a:spcPts val="1968"/>
              </a:lnSpc>
            </a:pPr>
          </a:p>
          <a:p>
            <a:pPr algn="l">
              <a:lnSpc>
                <a:spcPts val="1968"/>
              </a:lnSpc>
            </a:pPr>
            <a:r>
              <a:rPr lang="en-US" sz="2071" spc="186">
                <a:solidFill>
                  <a:srgbClr val="302E2C"/>
                </a:solidFill>
                <a:latin typeface="Raleway"/>
                <a:ea typeface="Raleway"/>
                <a:cs typeface="Raleway"/>
                <a:sym typeface="Raleway"/>
              </a:rPr>
              <a:t>Ward</a:t>
            </a:r>
            <a:r>
              <a:rPr lang="en-US" sz="2071" spc="186">
                <a:solidFill>
                  <a:srgbClr val="302E2C"/>
                </a:solidFill>
                <a:latin typeface="Raleway"/>
                <a:ea typeface="Raleway"/>
                <a:cs typeface="Raleway"/>
                <a:sym typeface="Raleway"/>
              </a:rPr>
              <a:t>,</a:t>
            </a:r>
            <a:r>
              <a:rPr lang="en-US" sz="2071" spc="186">
                <a:solidFill>
                  <a:srgbClr val="302E2C"/>
                </a:solidFill>
                <a:latin typeface="Raleway"/>
                <a:ea typeface="Raleway"/>
                <a:cs typeface="Raleway"/>
                <a:sym typeface="Raleway"/>
              </a:rPr>
              <a:t> A. F., et al. (2017).</a:t>
            </a:r>
            <a:r>
              <a:rPr lang="en-US" sz="2071" spc="186">
                <a:solidFill>
                  <a:srgbClr val="302E2C"/>
                </a:solidFill>
                <a:latin typeface="Raleway"/>
                <a:ea typeface="Raleway"/>
                <a:cs typeface="Raleway"/>
                <a:sym typeface="Raleway"/>
              </a:rPr>
              <a:t> Brain Drain: The Mere Presence of One’s Own</a:t>
            </a:r>
            <a:r>
              <a:rPr lang="en-US" sz="2071" spc="186">
                <a:solidFill>
                  <a:srgbClr val="302E2C"/>
                </a:solidFill>
                <a:latin typeface="Raleway"/>
                <a:ea typeface="Raleway"/>
                <a:cs typeface="Raleway"/>
                <a:sym typeface="Raleway"/>
              </a:rPr>
              <a:t> Smartphone Reduces Available Cognitive Capacity.</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41074" r="0" b="-126260"/>
            </a:stretch>
          </a:blipFill>
        </p:spPr>
      </p:sp>
      <p:grpSp>
        <p:nvGrpSpPr>
          <p:cNvPr name="Group 3" id="3"/>
          <p:cNvGrpSpPr/>
          <p:nvPr/>
        </p:nvGrpSpPr>
        <p:grpSpPr>
          <a:xfrm rot="0">
            <a:off x="1028700" y="917210"/>
            <a:ext cx="881602" cy="911590"/>
            <a:chOff x="0" y="0"/>
            <a:chExt cx="628022" cy="649385"/>
          </a:xfrm>
        </p:grpSpPr>
        <p:sp>
          <p:nvSpPr>
            <p:cNvPr name="Freeform 4" id="4"/>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grpSp>
        <p:nvGrpSpPr>
          <p:cNvPr name="Group 5" id="5"/>
          <p:cNvGrpSpPr/>
          <p:nvPr/>
        </p:nvGrpSpPr>
        <p:grpSpPr>
          <a:xfrm rot="-10800000">
            <a:off x="16377698" y="8346710"/>
            <a:ext cx="881602" cy="911590"/>
            <a:chOff x="0" y="0"/>
            <a:chExt cx="628022" cy="649385"/>
          </a:xfrm>
        </p:grpSpPr>
        <p:sp>
          <p:nvSpPr>
            <p:cNvPr name="Freeform 6" id="6"/>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sp>
        <p:nvSpPr>
          <p:cNvPr name="AutoShape 7" id="7"/>
          <p:cNvSpPr/>
          <p:nvPr/>
        </p:nvSpPr>
        <p:spPr>
          <a:xfrm rot="0">
            <a:off x="1329196" y="1373005"/>
            <a:ext cx="4240807" cy="2135777"/>
          </a:xfrm>
          <a:prstGeom prst="rect">
            <a:avLst/>
          </a:prstGeom>
          <a:solidFill>
            <a:srgbClr val="BEA8A7">
              <a:alpha val="19608"/>
            </a:srgbClr>
          </a:solidFill>
        </p:spPr>
      </p:sp>
      <p:sp>
        <p:nvSpPr>
          <p:cNvPr name="TextBox 8" id="8"/>
          <p:cNvSpPr txBox="true"/>
          <p:nvPr/>
        </p:nvSpPr>
        <p:spPr>
          <a:xfrm rot="0">
            <a:off x="1139023" y="1661428"/>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Executive Load</a:t>
            </a:r>
          </a:p>
        </p:txBody>
      </p:sp>
      <p:sp>
        <p:nvSpPr>
          <p:cNvPr name="AutoShape 9" id="9"/>
          <p:cNvSpPr/>
          <p:nvPr/>
        </p:nvSpPr>
        <p:spPr>
          <a:xfrm rot="0">
            <a:off x="1329196" y="4271186"/>
            <a:ext cx="4240807" cy="2135777"/>
          </a:xfrm>
          <a:prstGeom prst="rect">
            <a:avLst/>
          </a:prstGeom>
          <a:solidFill>
            <a:srgbClr val="BEA8A7">
              <a:alpha val="19608"/>
            </a:srgbClr>
          </a:solidFill>
        </p:spPr>
      </p:sp>
      <p:sp>
        <p:nvSpPr>
          <p:cNvPr name="AutoShape 10" id="10"/>
          <p:cNvSpPr/>
          <p:nvPr/>
        </p:nvSpPr>
        <p:spPr>
          <a:xfrm rot="0">
            <a:off x="1329196" y="7169368"/>
            <a:ext cx="4240807" cy="2135777"/>
          </a:xfrm>
          <a:prstGeom prst="rect">
            <a:avLst/>
          </a:prstGeom>
          <a:solidFill>
            <a:srgbClr val="BEA8A7">
              <a:alpha val="19608"/>
            </a:srgbClr>
          </a:solidFill>
        </p:spPr>
      </p:sp>
      <p:sp>
        <p:nvSpPr>
          <p:cNvPr name="AutoShape 11" id="11"/>
          <p:cNvSpPr/>
          <p:nvPr/>
        </p:nvSpPr>
        <p:spPr>
          <a:xfrm rot="0">
            <a:off x="6637941" y="1373005"/>
            <a:ext cx="4240807" cy="2135777"/>
          </a:xfrm>
          <a:prstGeom prst="rect">
            <a:avLst/>
          </a:prstGeom>
          <a:solidFill>
            <a:srgbClr val="BEA8A7">
              <a:alpha val="19608"/>
            </a:srgbClr>
          </a:solidFill>
        </p:spPr>
      </p:sp>
      <p:sp>
        <p:nvSpPr>
          <p:cNvPr name="TextBox 12" id="12"/>
          <p:cNvSpPr txBox="true"/>
          <p:nvPr/>
        </p:nvSpPr>
        <p:spPr>
          <a:xfrm rot="0">
            <a:off x="543357" y="4558071"/>
            <a:ext cx="5812484"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Context Switching</a:t>
            </a:r>
          </a:p>
        </p:txBody>
      </p:sp>
      <p:sp>
        <p:nvSpPr>
          <p:cNvPr name="TextBox 13" id="13"/>
          <p:cNvSpPr txBox="true"/>
          <p:nvPr/>
        </p:nvSpPr>
        <p:spPr>
          <a:xfrm rot="0">
            <a:off x="543357" y="7847903"/>
            <a:ext cx="5812484" cy="794680"/>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Vernetzung</a:t>
            </a:r>
          </a:p>
        </p:txBody>
      </p:sp>
      <p:sp>
        <p:nvSpPr>
          <p:cNvPr name="TextBox 14" id="14"/>
          <p:cNvSpPr txBox="true"/>
          <p:nvPr/>
        </p:nvSpPr>
        <p:spPr>
          <a:xfrm rot="0">
            <a:off x="6447769" y="1659889"/>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Executive Drain</a:t>
            </a:r>
          </a:p>
        </p:txBody>
      </p:sp>
      <p:sp>
        <p:nvSpPr>
          <p:cNvPr name="AutoShape 15" id="15"/>
          <p:cNvSpPr/>
          <p:nvPr/>
        </p:nvSpPr>
        <p:spPr>
          <a:xfrm rot="0">
            <a:off x="6637941" y="4271186"/>
            <a:ext cx="4240807" cy="2135777"/>
          </a:xfrm>
          <a:prstGeom prst="rect">
            <a:avLst/>
          </a:prstGeom>
          <a:solidFill>
            <a:srgbClr val="BEA8A7">
              <a:alpha val="19608"/>
            </a:srgbClr>
          </a:solidFill>
        </p:spPr>
      </p:sp>
      <p:sp>
        <p:nvSpPr>
          <p:cNvPr name="TextBox 16" id="16"/>
          <p:cNvSpPr txBox="true"/>
          <p:nvPr/>
        </p:nvSpPr>
        <p:spPr>
          <a:xfrm rot="0">
            <a:off x="6447769" y="4558071"/>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Unerledigte Aufgaben</a:t>
            </a:r>
          </a:p>
        </p:txBody>
      </p:sp>
      <p:sp>
        <p:nvSpPr>
          <p:cNvPr name="AutoShape 17" id="17"/>
          <p:cNvSpPr/>
          <p:nvPr/>
        </p:nvSpPr>
        <p:spPr>
          <a:xfrm rot="0">
            <a:off x="6637941" y="7167829"/>
            <a:ext cx="4240807" cy="2135777"/>
          </a:xfrm>
          <a:prstGeom prst="rect">
            <a:avLst/>
          </a:prstGeom>
          <a:solidFill>
            <a:srgbClr val="FF3131">
              <a:alpha val="19608"/>
            </a:srgbClr>
          </a:solidFill>
        </p:spPr>
      </p:sp>
      <p:sp>
        <p:nvSpPr>
          <p:cNvPr name="TextBox 18" id="18"/>
          <p:cNvSpPr txBox="true"/>
          <p:nvPr/>
        </p:nvSpPr>
        <p:spPr>
          <a:xfrm rot="0">
            <a:off x="6447769" y="7847903"/>
            <a:ext cx="4621151" cy="794680"/>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Hyperfokus</a:t>
            </a:r>
          </a:p>
        </p:txBody>
      </p:sp>
      <p:sp>
        <p:nvSpPr>
          <p:cNvPr name="AutoShape 19" id="19"/>
          <p:cNvSpPr/>
          <p:nvPr/>
        </p:nvSpPr>
        <p:spPr>
          <a:xfrm rot="0">
            <a:off x="11946719" y="4271186"/>
            <a:ext cx="4240807" cy="2135777"/>
          </a:xfrm>
          <a:prstGeom prst="rect">
            <a:avLst/>
          </a:prstGeom>
          <a:solidFill>
            <a:srgbClr val="BEA8A7">
              <a:alpha val="19608"/>
            </a:srgbClr>
          </a:solidFill>
        </p:spPr>
      </p:sp>
      <p:sp>
        <p:nvSpPr>
          <p:cNvPr name="TextBox 20" id="20"/>
          <p:cNvSpPr txBox="true"/>
          <p:nvPr/>
        </p:nvSpPr>
        <p:spPr>
          <a:xfrm rot="0">
            <a:off x="11945220" y="4164882"/>
            <a:ext cx="4240807" cy="2367437"/>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Aufmerk-samkeits-Paradoxon</a:t>
            </a:r>
          </a:p>
        </p:txBody>
      </p:sp>
    </p:spTree>
  </p:cSld>
  <p:clrMapOvr>
    <a:masterClrMapping/>
  </p:clrMapOvr>
</p:sld>
</file>

<file path=ppt/slides/slide28.xml><?xml version="1.0" encoding="utf-8"?>
<p:sld xmlns:p="http://schemas.openxmlformats.org/presentationml/2006/main" xmlns:a="http://schemas.openxmlformats.org/drawingml/2006/main">
  <p:cSld>
    <p:bg>
      <p:bgPr>
        <a:solidFill>
          <a:srgbClr val="F2F4F3"/>
        </a:solidFill>
      </p:bgPr>
    </p:bg>
    <p:spTree>
      <p:nvGrpSpPr>
        <p:cNvPr id="1" name=""/>
        <p:cNvGrpSpPr/>
        <p:nvPr/>
      </p:nvGrpSpPr>
      <p:grpSpPr>
        <a:xfrm>
          <a:off x="0" y="0"/>
          <a:ext cx="0" cy="0"/>
          <a:chOff x="0" y="0"/>
          <a:chExt cx="0" cy="0"/>
        </a:xfrm>
      </p:grpSpPr>
      <p:sp>
        <p:nvSpPr>
          <p:cNvPr name="TextBox 2" id="2"/>
          <p:cNvSpPr txBox="true"/>
          <p:nvPr/>
        </p:nvSpPr>
        <p:spPr>
          <a:xfrm rot="0">
            <a:off x="1476624" y="1187941"/>
            <a:ext cx="15334751" cy="819150"/>
          </a:xfrm>
          <a:prstGeom prst="rect">
            <a:avLst/>
          </a:prstGeom>
        </p:spPr>
        <p:txBody>
          <a:bodyPr anchor="t" rtlCol="false" tIns="0" lIns="0" bIns="0" rIns="0">
            <a:spAutoFit/>
          </a:bodyPr>
          <a:lstStyle/>
          <a:p>
            <a:pPr algn="l">
              <a:lnSpc>
                <a:spcPts val="6480"/>
              </a:lnSpc>
            </a:pPr>
            <a:r>
              <a:rPr lang="en-US" sz="5400" spc="54" b="true">
                <a:solidFill>
                  <a:srgbClr val="302E2C"/>
                </a:solidFill>
                <a:latin typeface="Playfair Display Bold"/>
                <a:ea typeface="Playfair Display Bold"/>
                <a:cs typeface="Playfair Display Bold"/>
                <a:sym typeface="Playfair Display Bold"/>
              </a:rPr>
              <a:t>Monotropismus – Das Gehirn im Tunnel</a:t>
            </a:r>
          </a:p>
        </p:txBody>
      </p:sp>
      <p:sp>
        <p:nvSpPr>
          <p:cNvPr name="TextBox 3" id="3"/>
          <p:cNvSpPr txBox="true"/>
          <p:nvPr/>
        </p:nvSpPr>
        <p:spPr>
          <a:xfrm rot="0">
            <a:off x="1476624" y="2095560"/>
            <a:ext cx="15389556" cy="5254499"/>
          </a:xfrm>
          <a:prstGeom prst="rect">
            <a:avLst/>
          </a:prstGeom>
        </p:spPr>
        <p:txBody>
          <a:bodyPr anchor="t" rtlCol="false" tIns="0" lIns="0" bIns="0" rIns="0">
            <a:spAutoFit/>
          </a:bodyPr>
          <a:lstStyle/>
          <a:p>
            <a:pPr algn="l">
              <a:lnSpc>
                <a:spcPts val="4219"/>
              </a:lnSpc>
            </a:pPr>
          </a:p>
          <a:p>
            <a:pPr algn="l">
              <a:lnSpc>
                <a:spcPts val="4219"/>
              </a:lnSpc>
            </a:pPr>
            <a:r>
              <a:rPr lang="en-US" sz="2604" spc="234">
                <a:solidFill>
                  <a:srgbClr val="302E2C"/>
                </a:solidFill>
                <a:latin typeface="Raleway"/>
                <a:ea typeface="Raleway"/>
                <a:cs typeface="Raleway"/>
                <a:sym typeface="Raleway"/>
              </a:rPr>
              <a:t>Das Konzept (nach Murray, Less</a:t>
            </a:r>
            <a:r>
              <a:rPr lang="en-US" sz="2604" spc="234">
                <a:solidFill>
                  <a:srgbClr val="302E2C"/>
                </a:solidFill>
                <a:latin typeface="Raleway"/>
                <a:ea typeface="Raleway"/>
                <a:cs typeface="Raleway"/>
                <a:sym typeface="Raleway"/>
              </a:rPr>
              <a:t>er &amp; Lawson, 2005): Neurodivergente Gehirne verteilen Aufmerksamkeit nicht flächig, sondern konzentrieren sie in wenigen, extrem intensiven „Interessenstunneln“.</a:t>
            </a:r>
          </a:p>
          <a:p>
            <a:pPr algn="l" marL="562311" indent="-281155" lvl="1">
              <a:lnSpc>
                <a:spcPts val="4219"/>
              </a:lnSpc>
              <a:buFont typeface="Arial"/>
              <a:buChar char="•"/>
            </a:pPr>
            <a:r>
              <a:rPr lang="en-US" sz="2604" spc="234">
                <a:solidFill>
                  <a:srgbClr val="302E2C"/>
                </a:solidFill>
                <a:latin typeface="Raleway"/>
                <a:ea typeface="Raleway"/>
                <a:cs typeface="Raleway"/>
                <a:sym typeface="Raleway"/>
              </a:rPr>
              <a:t>Vorteil: Enorme Tiefe, Mustererkennung, Hyperfokus.</a:t>
            </a:r>
          </a:p>
          <a:p>
            <a:pPr algn="l" marL="562311" indent="-281155" lvl="1">
              <a:lnSpc>
                <a:spcPts val="4219"/>
              </a:lnSpc>
              <a:buFont typeface="Arial"/>
              <a:buChar char="•"/>
            </a:pPr>
            <a:r>
              <a:rPr lang="en-US" sz="2604" spc="234">
                <a:solidFill>
                  <a:srgbClr val="302E2C"/>
                </a:solidFill>
                <a:latin typeface="Raleway"/>
                <a:ea typeface="Raleway"/>
                <a:cs typeface="Raleway"/>
                <a:sym typeface="Raleway"/>
              </a:rPr>
              <a:t>Kosten: Der Wechsel (Task-Switching) ist kein kleiner Schritt, sondern ein massiver kognitiver Kraftakt („Transition Friction“).</a:t>
            </a:r>
          </a:p>
          <a:p>
            <a:pPr algn="l" marL="562311" indent="-281155" lvl="1">
              <a:lnSpc>
                <a:spcPts val="4219"/>
              </a:lnSpc>
              <a:buFont typeface="Arial"/>
              <a:buChar char="•"/>
            </a:pPr>
            <a:r>
              <a:rPr lang="en-US" sz="2604" spc="234">
                <a:solidFill>
                  <a:srgbClr val="302E2C"/>
                </a:solidFill>
                <a:latin typeface="Raleway"/>
                <a:ea typeface="Raleway"/>
                <a:cs typeface="Raleway"/>
                <a:sym typeface="Raleway"/>
              </a:rPr>
              <a:t>Das Problem: Wer gewaltsam aus dem Tunnel ge</a:t>
            </a:r>
            <a:r>
              <a:rPr lang="en-US" sz="2604" spc="234">
                <a:solidFill>
                  <a:srgbClr val="302E2C"/>
                </a:solidFill>
                <a:latin typeface="Raleway"/>
                <a:ea typeface="Raleway"/>
                <a:cs typeface="Raleway"/>
                <a:sym typeface="Raleway"/>
              </a:rPr>
              <a:t>rissen wird oder den Einstieg nicht findet, erlebt einen Executive Drain (totale Erschöpfung).</a:t>
            </a:r>
          </a:p>
          <a:p>
            <a:pPr algn="l">
              <a:lnSpc>
                <a:spcPts val="4219"/>
              </a:lnSpc>
            </a:pPr>
          </a:p>
        </p:txBody>
      </p:sp>
      <p:sp>
        <p:nvSpPr>
          <p:cNvPr name="AutoShape 4" id="4"/>
          <p:cNvSpPr/>
          <p:nvPr/>
        </p:nvSpPr>
        <p:spPr>
          <a:xfrm rot="0">
            <a:off x="1056102" y="7762927"/>
            <a:ext cx="16230600" cy="47581"/>
          </a:xfrm>
          <a:prstGeom prst="rect">
            <a:avLst/>
          </a:prstGeom>
          <a:solidFill>
            <a:srgbClr val="302E2C"/>
          </a:solidFill>
        </p:spPr>
      </p:sp>
      <p:sp>
        <p:nvSpPr>
          <p:cNvPr name="TextBox 5" id="5"/>
          <p:cNvSpPr txBox="true"/>
          <p:nvPr/>
        </p:nvSpPr>
        <p:spPr>
          <a:xfrm rot="0">
            <a:off x="1342572" y="8319882"/>
            <a:ext cx="15916728" cy="1265928"/>
          </a:xfrm>
          <a:prstGeom prst="rect">
            <a:avLst/>
          </a:prstGeom>
        </p:spPr>
        <p:txBody>
          <a:bodyPr anchor="t" rtlCol="false" tIns="0" lIns="0" bIns="0" rIns="0">
            <a:spAutoFit/>
          </a:bodyPr>
          <a:lstStyle/>
          <a:p>
            <a:pPr algn="l">
              <a:lnSpc>
                <a:spcPts val="1968"/>
              </a:lnSpc>
            </a:pPr>
            <a:r>
              <a:rPr lang="en-US" sz="2071" spc="186">
                <a:solidFill>
                  <a:srgbClr val="302E2C"/>
                </a:solidFill>
                <a:latin typeface="Raleway"/>
                <a:ea typeface="Raleway"/>
                <a:cs typeface="Raleway"/>
                <a:sym typeface="Raleway"/>
              </a:rPr>
              <a:t>Masicampo, E. J., &amp; Baumeister, R. F. (2011). Consider it done! Plan making eliminates the cognitive effects of unfulfilled goals. Journal of Personality and Social Psychology.</a:t>
            </a:r>
          </a:p>
          <a:p>
            <a:pPr algn="l">
              <a:lnSpc>
                <a:spcPts val="1968"/>
              </a:lnSpc>
            </a:pPr>
          </a:p>
          <a:p>
            <a:pPr algn="l">
              <a:lnSpc>
                <a:spcPts val="1968"/>
              </a:lnSpc>
            </a:pPr>
            <a:r>
              <a:rPr lang="en-US" sz="2071" spc="186">
                <a:solidFill>
                  <a:srgbClr val="302E2C"/>
                </a:solidFill>
                <a:latin typeface="Raleway"/>
                <a:ea typeface="Raleway"/>
                <a:cs typeface="Raleway"/>
                <a:sym typeface="Raleway"/>
              </a:rPr>
              <a:t>Ward</a:t>
            </a:r>
            <a:r>
              <a:rPr lang="en-US" sz="2071" spc="186">
                <a:solidFill>
                  <a:srgbClr val="302E2C"/>
                </a:solidFill>
                <a:latin typeface="Raleway"/>
                <a:ea typeface="Raleway"/>
                <a:cs typeface="Raleway"/>
                <a:sym typeface="Raleway"/>
              </a:rPr>
              <a:t>,</a:t>
            </a:r>
            <a:r>
              <a:rPr lang="en-US" sz="2071" spc="186">
                <a:solidFill>
                  <a:srgbClr val="302E2C"/>
                </a:solidFill>
                <a:latin typeface="Raleway"/>
                <a:ea typeface="Raleway"/>
                <a:cs typeface="Raleway"/>
                <a:sym typeface="Raleway"/>
              </a:rPr>
              <a:t> A. F., et al. (2017).</a:t>
            </a:r>
            <a:r>
              <a:rPr lang="en-US" sz="2071" spc="186">
                <a:solidFill>
                  <a:srgbClr val="302E2C"/>
                </a:solidFill>
                <a:latin typeface="Raleway"/>
                <a:ea typeface="Raleway"/>
                <a:cs typeface="Raleway"/>
                <a:sym typeface="Raleway"/>
              </a:rPr>
              <a:t> Brain Drain: The Mere Presence of One’s Own</a:t>
            </a:r>
            <a:r>
              <a:rPr lang="en-US" sz="2071" spc="186">
                <a:solidFill>
                  <a:srgbClr val="302E2C"/>
                </a:solidFill>
                <a:latin typeface="Raleway"/>
                <a:ea typeface="Raleway"/>
                <a:cs typeface="Raleway"/>
                <a:sym typeface="Raleway"/>
              </a:rPr>
              <a:t> Smartphone Reduces Available Cognitive Capacity.</a:t>
            </a:r>
          </a:p>
        </p:txBody>
      </p:sp>
    </p:spTree>
  </p:cSld>
  <p:clrMapOvr>
    <a:masterClrMapping/>
  </p:clrMapOvr>
</p:sld>
</file>

<file path=ppt/slides/slide29.xml><?xml version="1.0" encoding="utf-8"?>
<p:sld xmlns:p="http://schemas.openxmlformats.org/presentationml/2006/main" xmlns:a="http://schemas.openxmlformats.org/drawingml/2006/main">
  <p:cSld>
    <p:bg>
      <p:bgPr>
        <a:solidFill>
          <a:srgbClr val="F2F4F3"/>
        </a:solidFill>
      </p:bgPr>
    </p:bg>
    <p:spTree>
      <p:nvGrpSpPr>
        <p:cNvPr id="1" name=""/>
        <p:cNvGrpSpPr/>
        <p:nvPr/>
      </p:nvGrpSpPr>
      <p:grpSpPr>
        <a:xfrm>
          <a:off x="0" y="0"/>
          <a:ext cx="0" cy="0"/>
          <a:chOff x="0" y="0"/>
          <a:chExt cx="0" cy="0"/>
        </a:xfrm>
      </p:grpSpPr>
      <p:sp>
        <p:nvSpPr>
          <p:cNvPr name="AutoShape 2" id="2"/>
          <p:cNvSpPr/>
          <p:nvPr/>
        </p:nvSpPr>
        <p:spPr>
          <a:xfrm rot="0">
            <a:off x="1028700" y="1028700"/>
            <a:ext cx="16102322" cy="8229600"/>
          </a:xfrm>
          <a:prstGeom prst="rect">
            <a:avLst/>
          </a:prstGeom>
          <a:solidFill>
            <a:srgbClr val="BEA8A7">
              <a:alpha val="19608"/>
            </a:srgbClr>
          </a:solidFill>
        </p:spPr>
      </p:sp>
      <p:sp>
        <p:nvSpPr>
          <p:cNvPr name="TextBox 3" id="3"/>
          <p:cNvSpPr txBox="true"/>
          <p:nvPr/>
        </p:nvSpPr>
        <p:spPr>
          <a:xfrm rot="0">
            <a:off x="2057754" y="1935559"/>
            <a:ext cx="6151968" cy="1219200"/>
          </a:xfrm>
          <a:prstGeom prst="rect">
            <a:avLst/>
          </a:prstGeom>
        </p:spPr>
        <p:txBody>
          <a:bodyPr anchor="t" rtlCol="false" tIns="0" lIns="0" bIns="0" rIns="0">
            <a:spAutoFit/>
          </a:bodyPr>
          <a:lstStyle/>
          <a:p>
            <a:pPr algn="l">
              <a:lnSpc>
                <a:spcPts val="9600"/>
              </a:lnSpc>
            </a:pPr>
            <a:r>
              <a:rPr lang="en-US" sz="8000" spc="80" b="true">
                <a:solidFill>
                  <a:srgbClr val="302E2C"/>
                </a:solidFill>
                <a:latin typeface="Playfair Display Bold"/>
                <a:ea typeface="Playfair Display Bold"/>
                <a:cs typeface="Playfair Display Bold"/>
                <a:sym typeface="Playfair Display Bold"/>
              </a:rPr>
              <a:t>Dranbleiben</a:t>
            </a:r>
          </a:p>
        </p:txBody>
      </p:sp>
      <p:sp>
        <p:nvSpPr>
          <p:cNvPr name="TextBox 4" id="4"/>
          <p:cNvSpPr txBox="true"/>
          <p:nvPr/>
        </p:nvSpPr>
        <p:spPr>
          <a:xfrm rot="0">
            <a:off x="1835724" y="3366223"/>
            <a:ext cx="14616551" cy="4967478"/>
          </a:xfrm>
          <a:prstGeom prst="rect">
            <a:avLst/>
          </a:prstGeom>
        </p:spPr>
        <p:txBody>
          <a:bodyPr anchor="t" rtlCol="false" tIns="0" lIns="0" bIns="0" rIns="0">
            <a:spAutoFit/>
          </a:bodyPr>
          <a:lstStyle/>
          <a:p>
            <a:pPr algn="l" marL="582933" indent="-291467" lvl="1">
              <a:lnSpc>
                <a:spcPts val="3051"/>
              </a:lnSpc>
              <a:buFont typeface="Arial"/>
              <a:buChar char="•"/>
            </a:pPr>
            <a:r>
              <a:rPr lang="en-US" sz="2700" spc="243">
                <a:solidFill>
                  <a:srgbClr val="302E2C"/>
                </a:solidFill>
                <a:latin typeface="Raleway"/>
                <a:ea typeface="Raleway"/>
                <a:cs typeface="Raleway"/>
                <a:sym typeface="Raleway"/>
              </a:rPr>
              <a:t>Der Hyperfokus lässt uns biologische Bedürfnisse vergessen.</a:t>
            </a:r>
          </a:p>
          <a:p>
            <a:pPr algn="l">
              <a:lnSpc>
                <a:spcPts val="3051"/>
              </a:lnSpc>
            </a:pPr>
          </a:p>
          <a:p>
            <a:pPr algn="l" marL="582933" indent="-291467" lvl="1">
              <a:lnSpc>
                <a:spcPts val="3051"/>
              </a:lnSpc>
              <a:buFont typeface="Arial"/>
              <a:buChar char="•"/>
            </a:pPr>
            <a:r>
              <a:rPr lang="en-US" sz="2700" spc="243">
                <a:solidFill>
                  <a:srgbClr val="302E2C"/>
                </a:solidFill>
                <a:latin typeface="Raleway"/>
                <a:ea typeface="Raleway"/>
                <a:cs typeface="Raleway"/>
                <a:sym typeface="Raleway"/>
              </a:rPr>
              <a:t>Visuelle A</a:t>
            </a:r>
            <a:r>
              <a:rPr lang="en-US" sz="2700" spc="243">
                <a:solidFill>
                  <a:srgbClr val="302E2C"/>
                </a:solidFill>
                <a:latin typeface="Raleway"/>
                <a:ea typeface="Raleway"/>
                <a:cs typeface="Raleway"/>
                <a:sym typeface="Raleway"/>
              </a:rPr>
              <a:t>nker: Ein Timer (z. B. Time Timer), der di</a:t>
            </a:r>
            <a:r>
              <a:rPr lang="en-US" sz="2700" spc="243">
                <a:solidFill>
                  <a:srgbClr val="302E2C"/>
                </a:solidFill>
                <a:latin typeface="Raleway"/>
                <a:ea typeface="Raleway"/>
                <a:cs typeface="Raleway"/>
                <a:sym typeface="Raleway"/>
              </a:rPr>
              <a:t>e Zeit visuell „schrumpfen“ lässt, statt nur Zahlen zu zeigen.</a:t>
            </a:r>
          </a:p>
          <a:p>
            <a:pPr algn="l">
              <a:lnSpc>
                <a:spcPts val="3051"/>
              </a:lnSpc>
            </a:pPr>
          </a:p>
          <a:p>
            <a:pPr algn="l" marL="582933" indent="-291467" lvl="1">
              <a:lnSpc>
                <a:spcPts val="3051"/>
              </a:lnSpc>
              <a:buFont typeface="Arial"/>
              <a:buChar char="•"/>
            </a:pPr>
            <a:r>
              <a:rPr lang="en-US" sz="2700" spc="243">
                <a:solidFill>
                  <a:srgbClr val="302E2C"/>
                </a:solidFill>
                <a:latin typeface="Raleway"/>
                <a:ea typeface="Raleway"/>
                <a:cs typeface="Raleway"/>
                <a:sym typeface="Raleway"/>
              </a:rPr>
              <a:t>Externalisierung des Status Quo: Wenn du unterbrochen wirst: Schreibe sofort den nächsten halben Satz auf. So musst du den Tunnel beim Wiedereinstieg nicht komplett neu aufbauen.</a:t>
            </a:r>
          </a:p>
          <a:p>
            <a:pPr algn="l">
              <a:lnSpc>
                <a:spcPts val="3051"/>
              </a:lnSpc>
            </a:pPr>
          </a:p>
          <a:p>
            <a:pPr algn="l" marL="582933" indent="-291467" lvl="1">
              <a:lnSpc>
                <a:spcPts val="3051"/>
              </a:lnSpc>
              <a:buFont typeface="Arial"/>
              <a:buChar char="•"/>
            </a:pPr>
            <a:r>
              <a:rPr lang="en-US" sz="2700" spc="243">
                <a:solidFill>
                  <a:srgbClr val="302E2C"/>
                </a:solidFill>
                <a:latin typeface="Raleway"/>
                <a:ea typeface="Raleway"/>
                <a:cs typeface="Raleway"/>
                <a:sym typeface="Raleway"/>
              </a:rPr>
              <a:t>Interia-Management: Wenn du im Fluss bist: Nicht aufhören, nur weil die „geplante Zeit“ um ist. Nutze die Energie, aber setze dir ein hartes biologisches Limit (z. B. Licht geht aus).</a:t>
            </a:r>
          </a:p>
          <a:p>
            <a:pPr algn="l">
              <a:lnSpc>
                <a:spcPts val="3051"/>
              </a:lnSpc>
            </a:pPr>
          </a:p>
        </p:txBody>
      </p:sp>
    </p:spTree>
  </p:cSld>
  <p:clrMapOvr>
    <a:masterClrMapping/>
  </p:clrMapOvr>
</p:sld>
</file>

<file path=ppt/slides/slide30.xml><?xml version="1.0" encoding="utf-8"?>
<p:sld xmlns:p="http://schemas.openxmlformats.org/presentationml/2006/main" xmlns:a="http://schemas.openxmlformats.org/drawingml/2006/main">
  <p:cSld>
    <p:bg>
      <p:bgPr>
        <a:solidFill>
          <a:srgbClr val="F2F4F3"/>
        </a:solidFill>
      </p:bgPr>
    </p:bg>
    <p:spTree>
      <p:nvGrpSpPr>
        <p:cNvPr id="1" name=""/>
        <p:cNvGrpSpPr/>
        <p:nvPr/>
      </p:nvGrpSpPr>
      <p:grpSpPr>
        <a:xfrm>
          <a:off x="0" y="0"/>
          <a:ext cx="0" cy="0"/>
          <a:chOff x="0" y="0"/>
          <a:chExt cx="0" cy="0"/>
        </a:xfrm>
      </p:grpSpPr>
      <p:sp>
        <p:nvSpPr>
          <p:cNvPr name="AutoShape 2" id="2"/>
          <p:cNvSpPr/>
          <p:nvPr/>
        </p:nvSpPr>
        <p:spPr>
          <a:xfrm rot="0">
            <a:off x="1028700" y="1028700"/>
            <a:ext cx="16102322" cy="8229600"/>
          </a:xfrm>
          <a:prstGeom prst="rect">
            <a:avLst/>
          </a:prstGeom>
          <a:solidFill>
            <a:srgbClr val="BEA8A7">
              <a:alpha val="19608"/>
            </a:srgbClr>
          </a:solidFill>
        </p:spPr>
      </p:sp>
      <p:sp>
        <p:nvSpPr>
          <p:cNvPr name="TextBox 3" id="3"/>
          <p:cNvSpPr txBox="true"/>
          <p:nvPr/>
        </p:nvSpPr>
        <p:spPr>
          <a:xfrm rot="0">
            <a:off x="2057754" y="1935559"/>
            <a:ext cx="7612937" cy="1219200"/>
          </a:xfrm>
          <a:prstGeom prst="rect">
            <a:avLst/>
          </a:prstGeom>
        </p:spPr>
        <p:txBody>
          <a:bodyPr anchor="t" rtlCol="false" tIns="0" lIns="0" bIns="0" rIns="0">
            <a:spAutoFit/>
          </a:bodyPr>
          <a:lstStyle/>
          <a:p>
            <a:pPr algn="l">
              <a:lnSpc>
                <a:spcPts val="9600"/>
              </a:lnSpc>
            </a:pPr>
            <a:r>
              <a:rPr lang="en-US" sz="8000" spc="80" b="true">
                <a:solidFill>
                  <a:srgbClr val="302E2C"/>
                </a:solidFill>
                <a:latin typeface="Playfair Display Bold"/>
                <a:ea typeface="Playfair Display Bold"/>
                <a:cs typeface="Playfair Display Bold"/>
                <a:sym typeface="Playfair Display Bold"/>
              </a:rPr>
              <a:t>Rauskommen</a:t>
            </a:r>
          </a:p>
        </p:txBody>
      </p:sp>
      <p:sp>
        <p:nvSpPr>
          <p:cNvPr name="TextBox 4" id="4"/>
          <p:cNvSpPr txBox="true"/>
          <p:nvPr/>
        </p:nvSpPr>
        <p:spPr>
          <a:xfrm rot="0">
            <a:off x="1835724" y="3556723"/>
            <a:ext cx="14616551" cy="4586478"/>
          </a:xfrm>
          <a:prstGeom prst="rect">
            <a:avLst/>
          </a:prstGeom>
        </p:spPr>
        <p:txBody>
          <a:bodyPr anchor="t" rtlCol="false" tIns="0" lIns="0" bIns="0" rIns="0">
            <a:spAutoFit/>
          </a:bodyPr>
          <a:lstStyle/>
          <a:p>
            <a:pPr algn="l" marL="582933" indent="-291467" lvl="1">
              <a:lnSpc>
                <a:spcPts val="3051"/>
              </a:lnSpc>
              <a:buFont typeface="Arial"/>
              <a:buChar char="•"/>
            </a:pPr>
            <a:r>
              <a:rPr lang="en-US" sz="2700" spc="243">
                <a:solidFill>
                  <a:srgbClr val="302E2C"/>
                </a:solidFill>
                <a:latin typeface="Raleway"/>
                <a:ea typeface="Raleway"/>
                <a:cs typeface="Raleway"/>
                <a:sym typeface="Raleway"/>
              </a:rPr>
              <a:t>Das plötzliche Aufhören führt oft zu Unruhe oder Migräne.</a:t>
            </a:r>
          </a:p>
          <a:p>
            <a:pPr algn="l">
              <a:lnSpc>
                <a:spcPts val="3051"/>
              </a:lnSpc>
            </a:pPr>
          </a:p>
          <a:p>
            <a:pPr algn="l" marL="582933" indent="-291467" lvl="1">
              <a:lnSpc>
                <a:spcPts val="3051"/>
              </a:lnSpc>
              <a:buFont typeface="Arial"/>
              <a:buChar char="•"/>
            </a:pPr>
            <a:r>
              <a:rPr lang="en-US" sz="2700" spc="243">
                <a:solidFill>
                  <a:srgbClr val="302E2C"/>
                </a:solidFill>
                <a:latin typeface="Raleway"/>
                <a:ea typeface="Raleway"/>
                <a:cs typeface="Raleway"/>
                <a:sym typeface="Raleway"/>
              </a:rPr>
              <a:t>D</a:t>
            </a:r>
            <a:r>
              <a:rPr lang="en-US" sz="2700" spc="243">
                <a:solidFill>
                  <a:srgbClr val="302E2C"/>
                </a:solidFill>
                <a:latin typeface="Raleway"/>
                <a:ea typeface="Raleway"/>
                <a:cs typeface="Raleway"/>
                <a:sym typeface="Raleway"/>
              </a:rPr>
              <a:t>ie „La</a:t>
            </a:r>
            <a:r>
              <a:rPr lang="en-US" sz="2700" spc="243">
                <a:solidFill>
                  <a:srgbClr val="302E2C"/>
                </a:solidFill>
                <a:latin typeface="Raleway"/>
                <a:ea typeface="Raleway"/>
                <a:cs typeface="Raleway"/>
                <a:sym typeface="Raleway"/>
              </a:rPr>
              <a:t>ndebahn“: Plane 15 Minuten Puffer ein, in d</a:t>
            </a:r>
            <a:r>
              <a:rPr lang="en-US" sz="2700" spc="243">
                <a:solidFill>
                  <a:srgbClr val="302E2C"/>
                </a:solidFill>
                <a:latin typeface="Raleway"/>
                <a:ea typeface="Raleway"/>
                <a:cs typeface="Raleway"/>
                <a:sym typeface="Raleway"/>
              </a:rPr>
              <a:t>enen du nur noch Notizen für morgen machst. Kein neuer Input mehr.</a:t>
            </a:r>
          </a:p>
          <a:p>
            <a:pPr algn="l">
              <a:lnSpc>
                <a:spcPts val="3051"/>
              </a:lnSpc>
            </a:pPr>
          </a:p>
          <a:p>
            <a:pPr algn="l" marL="582933" indent="-291467" lvl="1">
              <a:lnSpc>
                <a:spcPts val="3051"/>
              </a:lnSpc>
              <a:buFont typeface="Arial"/>
              <a:buChar char="•"/>
            </a:pPr>
            <a:r>
              <a:rPr lang="en-US" sz="2700" spc="243">
                <a:solidFill>
                  <a:srgbClr val="302E2C"/>
                </a:solidFill>
                <a:latin typeface="Raleway"/>
                <a:ea typeface="Raleway"/>
                <a:cs typeface="Raleway"/>
                <a:sym typeface="Raleway"/>
              </a:rPr>
              <a:t>S</a:t>
            </a:r>
            <a:r>
              <a:rPr lang="en-US" sz="2700" spc="243">
                <a:solidFill>
                  <a:srgbClr val="302E2C"/>
                </a:solidFill>
                <a:latin typeface="Raleway"/>
                <a:ea typeface="Raleway"/>
                <a:cs typeface="Raleway"/>
                <a:sym typeface="Raleway"/>
              </a:rPr>
              <a:t>ensorischer Wechsel: Nach dem Schreiben den Reiz ändern. Andere Musik, Bewegung, Lichtwechsel. Das signalisiert das Ende der kognitiven Hochspannung.</a:t>
            </a:r>
          </a:p>
          <a:p>
            <a:pPr algn="l">
              <a:lnSpc>
                <a:spcPts val="3051"/>
              </a:lnSpc>
            </a:pPr>
          </a:p>
          <a:p>
            <a:pPr algn="l" marL="582933" indent="-291467" lvl="1">
              <a:lnSpc>
                <a:spcPts val="3051"/>
              </a:lnSpc>
              <a:buFont typeface="Arial"/>
              <a:buChar char="•"/>
            </a:pPr>
            <a:r>
              <a:rPr lang="en-US" sz="2700" spc="243">
                <a:solidFill>
                  <a:srgbClr val="302E2C"/>
                </a:solidFill>
                <a:latin typeface="Raleway"/>
                <a:ea typeface="Raleway"/>
                <a:cs typeface="Raleway"/>
                <a:sym typeface="Raleway"/>
              </a:rPr>
              <a:t>B</a:t>
            </a:r>
            <a:r>
              <a:rPr lang="en-US" sz="2700" spc="243">
                <a:solidFill>
                  <a:srgbClr val="302E2C"/>
                </a:solidFill>
                <a:latin typeface="Raleway"/>
                <a:ea typeface="Raleway"/>
                <a:cs typeface="Raleway"/>
                <a:sym typeface="Raleway"/>
              </a:rPr>
              <a:t>rain Dump: Alles, was noch im Kopf kreist, ungefiltert auf ein „Parkplatz-Blatt“ werfen.</a:t>
            </a:r>
          </a:p>
          <a:p>
            <a:pPr algn="l">
              <a:lnSpc>
                <a:spcPts val="3051"/>
              </a:lnSpc>
            </a:pPr>
          </a:p>
        </p:txBody>
      </p:sp>
    </p:spTree>
  </p:cSld>
  <p:clrMapOvr>
    <a:masterClrMapping/>
  </p:clrMapOvr>
</p:sld>
</file>

<file path=ppt/slides/slide31.xml><?xml version="1.0" encoding="utf-8"?>
<p:sld xmlns:p="http://schemas.openxmlformats.org/presentationml/2006/main" xmlns:a="http://schemas.openxmlformats.org/drawingml/2006/main">
  <p:cSld>
    <p:bg>
      <p:bgPr>
        <a:solidFill>
          <a:srgbClr val="F2F4F3"/>
        </a:solidFill>
      </p:bgPr>
    </p:bg>
    <p:spTree>
      <p:nvGrpSpPr>
        <p:cNvPr id="1" name=""/>
        <p:cNvGrpSpPr/>
        <p:nvPr/>
      </p:nvGrpSpPr>
      <p:grpSpPr>
        <a:xfrm>
          <a:off x="0" y="0"/>
          <a:ext cx="0" cy="0"/>
          <a:chOff x="0" y="0"/>
          <a:chExt cx="0" cy="0"/>
        </a:xfrm>
      </p:grpSpPr>
      <p:sp>
        <p:nvSpPr>
          <p:cNvPr name="AutoShape 2" id="2"/>
          <p:cNvSpPr/>
          <p:nvPr/>
        </p:nvSpPr>
        <p:spPr>
          <a:xfrm rot="0">
            <a:off x="-1409700" y="-762000"/>
            <a:ext cx="5715000" cy="11544300"/>
          </a:xfrm>
          <a:prstGeom prst="rect">
            <a:avLst/>
          </a:prstGeom>
          <a:solidFill>
            <a:srgbClr val="BEA8A7">
              <a:alpha val="19608"/>
            </a:srgbClr>
          </a:solidFill>
        </p:spPr>
      </p:sp>
      <p:sp>
        <p:nvSpPr>
          <p:cNvPr name="TextBox 3" id="3"/>
          <p:cNvSpPr txBox="true"/>
          <p:nvPr/>
        </p:nvSpPr>
        <p:spPr>
          <a:xfrm rot="0">
            <a:off x="1000532" y="3709780"/>
            <a:ext cx="7345307" cy="2113719"/>
          </a:xfrm>
          <a:prstGeom prst="rect">
            <a:avLst/>
          </a:prstGeom>
        </p:spPr>
        <p:txBody>
          <a:bodyPr anchor="t" rtlCol="false" tIns="0" lIns="0" bIns="0" rIns="0">
            <a:spAutoFit/>
          </a:bodyPr>
          <a:lstStyle/>
          <a:p>
            <a:pPr algn="l">
              <a:lnSpc>
                <a:spcPts val="8321"/>
              </a:lnSpc>
            </a:pPr>
            <a:r>
              <a:rPr lang="en-US" b="true" sz="6934" spc="69">
                <a:solidFill>
                  <a:srgbClr val="302E2C"/>
                </a:solidFill>
                <a:latin typeface="Playfair Display Bold"/>
                <a:ea typeface="Playfair Display Bold"/>
                <a:cs typeface="Playfair Display Bold"/>
                <a:sym typeface="Playfair Display Bold"/>
              </a:rPr>
              <a:t>Paradoxon der Aufmerksamkeit</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41074" r="0" b="-126260"/>
            </a:stretch>
          </a:blipFill>
        </p:spPr>
      </p:sp>
      <p:grpSp>
        <p:nvGrpSpPr>
          <p:cNvPr name="Group 3" id="3"/>
          <p:cNvGrpSpPr/>
          <p:nvPr/>
        </p:nvGrpSpPr>
        <p:grpSpPr>
          <a:xfrm rot="0">
            <a:off x="1028700" y="917210"/>
            <a:ext cx="881602" cy="911590"/>
            <a:chOff x="0" y="0"/>
            <a:chExt cx="628022" cy="649385"/>
          </a:xfrm>
        </p:grpSpPr>
        <p:sp>
          <p:nvSpPr>
            <p:cNvPr name="Freeform 4" id="4"/>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grpSp>
        <p:nvGrpSpPr>
          <p:cNvPr name="Group 5" id="5"/>
          <p:cNvGrpSpPr/>
          <p:nvPr/>
        </p:nvGrpSpPr>
        <p:grpSpPr>
          <a:xfrm rot="-10800000">
            <a:off x="16377698" y="8346710"/>
            <a:ext cx="881602" cy="911590"/>
            <a:chOff x="0" y="0"/>
            <a:chExt cx="628022" cy="649385"/>
          </a:xfrm>
        </p:grpSpPr>
        <p:sp>
          <p:nvSpPr>
            <p:cNvPr name="Freeform 6" id="6"/>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sp>
        <p:nvSpPr>
          <p:cNvPr name="AutoShape 7" id="7"/>
          <p:cNvSpPr/>
          <p:nvPr/>
        </p:nvSpPr>
        <p:spPr>
          <a:xfrm rot="0">
            <a:off x="1329196" y="1373005"/>
            <a:ext cx="4240807" cy="2135777"/>
          </a:xfrm>
          <a:prstGeom prst="rect">
            <a:avLst/>
          </a:prstGeom>
          <a:solidFill>
            <a:srgbClr val="BEA8A7">
              <a:alpha val="19608"/>
            </a:srgbClr>
          </a:solidFill>
        </p:spPr>
      </p:sp>
      <p:sp>
        <p:nvSpPr>
          <p:cNvPr name="TextBox 8" id="8"/>
          <p:cNvSpPr txBox="true"/>
          <p:nvPr/>
        </p:nvSpPr>
        <p:spPr>
          <a:xfrm rot="0">
            <a:off x="1139023" y="1661428"/>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Executive Load</a:t>
            </a:r>
          </a:p>
        </p:txBody>
      </p:sp>
      <p:sp>
        <p:nvSpPr>
          <p:cNvPr name="AutoShape 9" id="9"/>
          <p:cNvSpPr/>
          <p:nvPr/>
        </p:nvSpPr>
        <p:spPr>
          <a:xfrm rot="0">
            <a:off x="1329196" y="4271186"/>
            <a:ext cx="4240807" cy="2135777"/>
          </a:xfrm>
          <a:prstGeom prst="rect">
            <a:avLst/>
          </a:prstGeom>
          <a:solidFill>
            <a:srgbClr val="BEA8A7">
              <a:alpha val="19608"/>
            </a:srgbClr>
          </a:solidFill>
        </p:spPr>
      </p:sp>
      <p:sp>
        <p:nvSpPr>
          <p:cNvPr name="AutoShape 10" id="10"/>
          <p:cNvSpPr/>
          <p:nvPr/>
        </p:nvSpPr>
        <p:spPr>
          <a:xfrm rot="0">
            <a:off x="1329196" y="7169368"/>
            <a:ext cx="4240807" cy="2135777"/>
          </a:xfrm>
          <a:prstGeom prst="rect">
            <a:avLst/>
          </a:prstGeom>
          <a:solidFill>
            <a:srgbClr val="BEA8A7">
              <a:alpha val="19608"/>
            </a:srgbClr>
          </a:solidFill>
        </p:spPr>
      </p:sp>
      <p:sp>
        <p:nvSpPr>
          <p:cNvPr name="AutoShape 11" id="11"/>
          <p:cNvSpPr/>
          <p:nvPr/>
        </p:nvSpPr>
        <p:spPr>
          <a:xfrm rot="0">
            <a:off x="6637941" y="1373005"/>
            <a:ext cx="4240807" cy="2135777"/>
          </a:xfrm>
          <a:prstGeom prst="rect">
            <a:avLst/>
          </a:prstGeom>
          <a:solidFill>
            <a:srgbClr val="BEA8A7">
              <a:alpha val="19608"/>
            </a:srgbClr>
          </a:solidFill>
        </p:spPr>
      </p:sp>
      <p:sp>
        <p:nvSpPr>
          <p:cNvPr name="TextBox 12" id="12"/>
          <p:cNvSpPr txBox="true"/>
          <p:nvPr/>
        </p:nvSpPr>
        <p:spPr>
          <a:xfrm rot="0">
            <a:off x="543357" y="4558071"/>
            <a:ext cx="5812484"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Context Switching</a:t>
            </a:r>
          </a:p>
        </p:txBody>
      </p:sp>
      <p:sp>
        <p:nvSpPr>
          <p:cNvPr name="TextBox 13" id="13"/>
          <p:cNvSpPr txBox="true"/>
          <p:nvPr/>
        </p:nvSpPr>
        <p:spPr>
          <a:xfrm rot="0">
            <a:off x="543357" y="7847903"/>
            <a:ext cx="5812484" cy="794680"/>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Vernetzung</a:t>
            </a:r>
          </a:p>
        </p:txBody>
      </p:sp>
      <p:sp>
        <p:nvSpPr>
          <p:cNvPr name="TextBox 14" id="14"/>
          <p:cNvSpPr txBox="true"/>
          <p:nvPr/>
        </p:nvSpPr>
        <p:spPr>
          <a:xfrm rot="0">
            <a:off x="6447769" y="1659889"/>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Executive Drain</a:t>
            </a:r>
          </a:p>
        </p:txBody>
      </p:sp>
      <p:sp>
        <p:nvSpPr>
          <p:cNvPr name="AutoShape 15" id="15"/>
          <p:cNvSpPr/>
          <p:nvPr/>
        </p:nvSpPr>
        <p:spPr>
          <a:xfrm rot="0">
            <a:off x="6637957" y="4271186"/>
            <a:ext cx="4240807" cy="2135777"/>
          </a:xfrm>
          <a:prstGeom prst="rect">
            <a:avLst/>
          </a:prstGeom>
          <a:solidFill>
            <a:srgbClr val="BEA8A7">
              <a:alpha val="19608"/>
            </a:srgbClr>
          </a:solidFill>
        </p:spPr>
      </p:sp>
      <p:sp>
        <p:nvSpPr>
          <p:cNvPr name="TextBox 16" id="16"/>
          <p:cNvSpPr txBox="true"/>
          <p:nvPr/>
        </p:nvSpPr>
        <p:spPr>
          <a:xfrm rot="0">
            <a:off x="6447785" y="4558071"/>
            <a:ext cx="4621151" cy="1581058"/>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Unerledigte Aufgaben</a:t>
            </a:r>
          </a:p>
        </p:txBody>
      </p:sp>
      <p:sp>
        <p:nvSpPr>
          <p:cNvPr name="AutoShape 17" id="17"/>
          <p:cNvSpPr/>
          <p:nvPr/>
        </p:nvSpPr>
        <p:spPr>
          <a:xfrm rot="0">
            <a:off x="6637957" y="7122523"/>
            <a:ext cx="4240807" cy="2135777"/>
          </a:xfrm>
          <a:prstGeom prst="rect">
            <a:avLst/>
          </a:prstGeom>
          <a:solidFill>
            <a:srgbClr val="BEA8A7">
              <a:alpha val="19608"/>
            </a:srgbClr>
          </a:solidFill>
        </p:spPr>
      </p:sp>
      <p:sp>
        <p:nvSpPr>
          <p:cNvPr name="TextBox 18" id="18"/>
          <p:cNvSpPr txBox="true"/>
          <p:nvPr/>
        </p:nvSpPr>
        <p:spPr>
          <a:xfrm rot="0">
            <a:off x="6447785" y="7802597"/>
            <a:ext cx="4621151" cy="794680"/>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Hyperfokus</a:t>
            </a:r>
          </a:p>
        </p:txBody>
      </p:sp>
      <p:sp>
        <p:nvSpPr>
          <p:cNvPr name="AutoShape 19" id="19"/>
          <p:cNvSpPr/>
          <p:nvPr/>
        </p:nvSpPr>
        <p:spPr>
          <a:xfrm rot="0">
            <a:off x="11946719" y="4271186"/>
            <a:ext cx="4240807" cy="2135777"/>
          </a:xfrm>
          <a:prstGeom prst="rect">
            <a:avLst/>
          </a:prstGeom>
          <a:solidFill>
            <a:srgbClr val="FF3131">
              <a:alpha val="19608"/>
            </a:srgbClr>
          </a:solidFill>
        </p:spPr>
      </p:sp>
      <p:sp>
        <p:nvSpPr>
          <p:cNvPr name="TextBox 20" id="20"/>
          <p:cNvSpPr txBox="true"/>
          <p:nvPr/>
        </p:nvSpPr>
        <p:spPr>
          <a:xfrm rot="0">
            <a:off x="11756547" y="4164882"/>
            <a:ext cx="4621151" cy="2367437"/>
          </a:xfrm>
          <a:prstGeom prst="rect">
            <a:avLst/>
          </a:prstGeom>
        </p:spPr>
        <p:txBody>
          <a:bodyPr anchor="t" rtlCol="false" tIns="0" lIns="0" bIns="0" rIns="0">
            <a:spAutoFit/>
          </a:bodyPr>
          <a:lstStyle/>
          <a:p>
            <a:pPr algn="ctr">
              <a:lnSpc>
                <a:spcPts val="6245"/>
              </a:lnSpc>
            </a:pPr>
            <a:r>
              <a:rPr lang="en-US" b="true" sz="5384" spc="107">
                <a:solidFill>
                  <a:srgbClr val="302E2C"/>
                </a:solidFill>
                <a:latin typeface="Playfair Display Bold"/>
                <a:ea typeface="Playfair Display Bold"/>
                <a:cs typeface="Playfair Display Bold"/>
                <a:sym typeface="Playfair Display Bold"/>
              </a:rPr>
              <a:t>Aufmerk-samkeits-Paradoxon</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F2F4F3"/>
        </a:solidFill>
      </p:bgPr>
    </p:bg>
    <p:spTree>
      <p:nvGrpSpPr>
        <p:cNvPr id="1" name=""/>
        <p:cNvGrpSpPr/>
        <p:nvPr/>
      </p:nvGrpSpPr>
      <p:grpSpPr>
        <a:xfrm>
          <a:off x="0" y="0"/>
          <a:ext cx="0" cy="0"/>
          <a:chOff x="0" y="0"/>
          <a:chExt cx="0" cy="0"/>
        </a:xfrm>
      </p:grpSpPr>
      <p:sp>
        <p:nvSpPr>
          <p:cNvPr name="Freeform 2" id="2"/>
          <p:cNvSpPr/>
          <p:nvPr/>
        </p:nvSpPr>
        <p:spPr>
          <a:xfrm flipH="false" flipV="false" rot="0">
            <a:off x="-355092" y="7609184"/>
            <a:ext cx="18998184" cy="3306466"/>
          </a:xfrm>
          <a:custGeom>
            <a:avLst/>
            <a:gdLst/>
            <a:ahLst/>
            <a:cxnLst/>
            <a:rect r="r" b="b" t="t" l="l"/>
            <a:pathLst>
              <a:path h="3306466" w="18998184">
                <a:moveTo>
                  <a:pt x="0" y="0"/>
                </a:moveTo>
                <a:lnTo>
                  <a:pt x="18998184" y="0"/>
                </a:lnTo>
                <a:lnTo>
                  <a:pt x="18998184" y="3306466"/>
                </a:lnTo>
                <a:lnTo>
                  <a:pt x="0" y="3306466"/>
                </a:lnTo>
                <a:lnTo>
                  <a:pt x="0" y="0"/>
                </a:lnTo>
                <a:close/>
              </a:path>
            </a:pathLst>
          </a:custGeom>
          <a:blipFill>
            <a:blip r:embed="rId2"/>
            <a:stretch>
              <a:fillRect l="-9826" t="-215450" r="-5615" b="-126475"/>
            </a:stretch>
          </a:blipFill>
        </p:spPr>
      </p:sp>
      <p:sp>
        <p:nvSpPr>
          <p:cNvPr name="AutoShape 3" id="3"/>
          <p:cNvSpPr/>
          <p:nvPr/>
        </p:nvSpPr>
        <p:spPr>
          <a:xfrm rot="0">
            <a:off x="-946308" y="6306754"/>
            <a:ext cx="20421600" cy="1638300"/>
          </a:xfrm>
          <a:prstGeom prst="rect">
            <a:avLst/>
          </a:prstGeom>
          <a:solidFill>
            <a:srgbClr val="BEA8A7">
              <a:alpha val="19608"/>
            </a:srgbClr>
          </a:solidFill>
        </p:spPr>
      </p:sp>
      <p:grpSp>
        <p:nvGrpSpPr>
          <p:cNvPr name="Group 4" id="4"/>
          <p:cNvGrpSpPr/>
          <p:nvPr/>
        </p:nvGrpSpPr>
        <p:grpSpPr>
          <a:xfrm rot="0">
            <a:off x="1158115" y="924014"/>
            <a:ext cx="7312965" cy="4421851"/>
            <a:chOff x="0" y="0"/>
            <a:chExt cx="9750620" cy="5895801"/>
          </a:xfrm>
        </p:grpSpPr>
        <p:sp>
          <p:nvSpPr>
            <p:cNvPr name="TextBox 5" id="5"/>
            <p:cNvSpPr txBox="true"/>
            <p:nvPr/>
          </p:nvSpPr>
          <p:spPr>
            <a:xfrm rot="0">
              <a:off x="0" y="-19050"/>
              <a:ext cx="9750620" cy="704850"/>
            </a:xfrm>
            <a:prstGeom prst="rect">
              <a:avLst/>
            </a:prstGeom>
          </p:spPr>
          <p:txBody>
            <a:bodyPr anchor="t" rtlCol="false" tIns="0" lIns="0" bIns="0" rIns="0">
              <a:spAutoFit/>
            </a:bodyPr>
            <a:lstStyle/>
            <a:p>
              <a:pPr algn="l">
                <a:lnSpc>
                  <a:spcPts val="4079"/>
                </a:lnSpc>
              </a:pPr>
              <a:r>
                <a:rPr lang="en-US" b="true" sz="3400" spc="238">
                  <a:solidFill>
                    <a:srgbClr val="302E2C"/>
                  </a:solidFill>
                  <a:latin typeface="Raleway Bold"/>
                  <a:ea typeface="Raleway Bold"/>
                  <a:cs typeface="Raleway Bold"/>
                  <a:sym typeface="Raleway Bold"/>
                </a:rPr>
                <a:t>HYP</a:t>
              </a:r>
              <a:r>
                <a:rPr lang="en-US" b="true" sz="3400" spc="238">
                  <a:solidFill>
                    <a:srgbClr val="302E2C"/>
                  </a:solidFill>
                  <a:latin typeface="Raleway Bold"/>
                  <a:ea typeface="Raleway Bold"/>
                  <a:cs typeface="Raleway Bold"/>
                  <a:sym typeface="Raleway Bold"/>
                </a:rPr>
                <a:t>ER-SENSITIVITÄT</a:t>
              </a:r>
            </a:p>
          </p:txBody>
        </p:sp>
        <p:sp>
          <p:nvSpPr>
            <p:cNvPr name="TextBox 6" id="6"/>
            <p:cNvSpPr txBox="true"/>
            <p:nvPr/>
          </p:nvSpPr>
          <p:spPr>
            <a:xfrm rot="0">
              <a:off x="0" y="1049905"/>
              <a:ext cx="9750620" cy="4845897"/>
            </a:xfrm>
            <a:prstGeom prst="rect">
              <a:avLst/>
            </a:prstGeom>
          </p:spPr>
          <p:txBody>
            <a:bodyPr anchor="t" rtlCol="false" tIns="0" lIns="0" bIns="0" rIns="0">
              <a:spAutoFit/>
            </a:bodyPr>
            <a:lstStyle/>
            <a:p>
              <a:pPr algn="l">
                <a:lnSpc>
                  <a:spcPts val="3640"/>
                </a:lnSpc>
              </a:pPr>
              <a:r>
                <a:rPr lang="en-US" sz="2600" spc="130">
                  <a:solidFill>
                    <a:srgbClr val="302E2C"/>
                  </a:solidFill>
                  <a:latin typeface="Raleway"/>
                  <a:ea typeface="Raleway"/>
                  <a:cs typeface="Raleway"/>
                  <a:sym typeface="Raleway"/>
                </a:rPr>
                <a:t>Der thalamische Filter („Gatekeeping“) ist durchlässig. Umw</a:t>
              </a:r>
              <a:r>
                <a:rPr lang="en-US" sz="2600" spc="130">
                  <a:solidFill>
                    <a:srgbClr val="302E2C"/>
                  </a:solidFill>
                  <a:latin typeface="Raleway"/>
                  <a:ea typeface="Raleway"/>
                  <a:cs typeface="Raleway"/>
                  <a:sym typeface="Raleway"/>
                </a:rPr>
                <a:t>eltreize (Akustik, Licht, taktile Reize) fluten das Arbeitsgedächtnis ungefiltert.</a:t>
              </a:r>
            </a:p>
            <a:p>
              <a:pPr algn="l">
                <a:lnSpc>
                  <a:spcPts val="3640"/>
                </a:lnSpc>
              </a:pPr>
            </a:p>
            <a:p>
              <a:pPr algn="l">
                <a:lnSpc>
                  <a:spcPts val="3640"/>
                </a:lnSpc>
              </a:pPr>
              <a:r>
                <a:rPr lang="en-US" sz="2600" spc="130">
                  <a:solidFill>
                    <a:srgbClr val="302E2C"/>
                  </a:solidFill>
                  <a:latin typeface="Raleway"/>
                  <a:ea typeface="Raleway"/>
                  <a:cs typeface="Raleway"/>
                  <a:sym typeface="Raleway"/>
                </a:rPr>
                <a:t>Folge: Massive kognitive Last durch den Versuch, Irrelevantes aktiv zu unterdrücken.</a:t>
              </a:r>
            </a:p>
          </p:txBody>
        </p:sp>
      </p:grpSp>
      <p:grpSp>
        <p:nvGrpSpPr>
          <p:cNvPr name="Group 7" id="7"/>
          <p:cNvGrpSpPr/>
          <p:nvPr/>
        </p:nvGrpSpPr>
        <p:grpSpPr>
          <a:xfrm rot="0">
            <a:off x="9817100" y="924014"/>
            <a:ext cx="7734688" cy="4721571"/>
            <a:chOff x="0" y="0"/>
            <a:chExt cx="10312918" cy="6295428"/>
          </a:xfrm>
        </p:grpSpPr>
        <p:sp>
          <p:nvSpPr>
            <p:cNvPr name="TextBox 8" id="8"/>
            <p:cNvSpPr txBox="true"/>
            <p:nvPr/>
          </p:nvSpPr>
          <p:spPr>
            <a:xfrm rot="0">
              <a:off x="0" y="-19050"/>
              <a:ext cx="8696253" cy="704850"/>
            </a:xfrm>
            <a:prstGeom prst="rect">
              <a:avLst/>
            </a:prstGeom>
          </p:spPr>
          <p:txBody>
            <a:bodyPr anchor="t" rtlCol="false" tIns="0" lIns="0" bIns="0" rIns="0">
              <a:spAutoFit/>
            </a:bodyPr>
            <a:lstStyle/>
            <a:p>
              <a:pPr algn="l">
                <a:lnSpc>
                  <a:spcPts val="4079"/>
                </a:lnSpc>
              </a:pPr>
              <a:r>
                <a:rPr lang="en-US" b="true" sz="3400" spc="238">
                  <a:solidFill>
                    <a:srgbClr val="302E2C"/>
                  </a:solidFill>
                  <a:latin typeface="Raleway Bold"/>
                  <a:ea typeface="Raleway Bold"/>
                  <a:cs typeface="Raleway Bold"/>
                  <a:sym typeface="Raleway Bold"/>
                </a:rPr>
                <a:t>HYPER-FOKUS</a:t>
              </a:r>
            </a:p>
          </p:txBody>
        </p:sp>
        <p:sp>
          <p:nvSpPr>
            <p:cNvPr name="TextBox 9" id="9"/>
            <p:cNvSpPr txBox="true"/>
            <p:nvPr/>
          </p:nvSpPr>
          <p:spPr>
            <a:xfrm rot="0">
              <a:off x="0" y="1040380"/>
              <a:ext cx="10312918" cy="5255048"/>
            </a:xfrm>
            <a:prstGeom prst="rect">
              <a:avLst/>
            </a:prstGeom>
          </p:spPr>
          <p:txBody>
            <a:bodyPr anchor="t" rtlCol="false" tIns="0" lIns="0" bIns="0" rIns="0">
              <a:spAutoFit/>
            </a:bodyPr>
            <a:lstStyle/>
            <a:p>
              <a:pPr algn="l">
                <a:lnSpc>
                  <a:spcPts val="3919"/>
                </a:lnSpc>
              </a:pPr>
              <a:r>
                <a:rPr lang="en-US" sz="2799" spc="139">
                  <a:solidFill>
                    <a:srgbClr val="302E2C"/>
                  </a:solidFill>
                  <a:latin typeface="Raleway"/>
                  <a:ea typeface="Raleway"/>
                  <a:cs typeface="Raleway"/>
                  <a:sym typeface="Raleway"/>
                </a:rPr>
                <a:t>Als Schutz- und A</a:t>
              </a:r>
              <a:r>
                <a:rPr lang="en-US" sz="2799" spc="139">
                  <a:solidFill>
                    <a:srgbClr val="302E2C"/>
                  </a:solidFill>
                  <a:latin typeface="Raleway"/>
                  <a:ea typeface="Raleway"/>
                  <a:cs typeface="Raleway"/>
                  <a:sym typeface="Raleway"/>
                </a:rPr>
                <a:t>rbeitsmechanismus bündelt das Gehirn alle Ressourcen in einem einzigen „Interessentunnel“.</a:t>
              </a:r>
            </a:p>
            <a:p>
              <a:pPr algn="l">
                <a:lnSpc>
                  <a:spcPts val="3919"/>
                </a:lnSpc>
              </a:pPr>
            </a:p>
            <a:p>
              <a:pPr algn="l">
                <a:lnSpc>
                  <a:spcPts val="3919"/>
                </a:lnSpc>
              </a:pPr>
              <a:r>
                <a:rPr lang="en-US" sz="2800" spc="140">
                  <a:solidFill>
                    <a:srgbClr val="302E2C"/>
                  </a:solidFill>
                  <a:latin typeface="Raleway"/>
                  <a:ea typeface="Raleway"/>
                  <a:cs typeface="Raleway"/>
                  <a:sym typeface="Raleway"/>
                </a:rPr>
                <a:t>Folge: Exzellente Detailtiefe, aber vollständiger Verlust der Umgebungs- und Körperwahrnehmung (Interozeption).</a:t>
              </a:r>
            </a:p>
            <a:p>
              <a:pPr algn="l">
                <a:lnSpc>
                  <a:spcPts val="3919"/>
                </a:lnSpc>
              </a:pPr>
            </a:p>
          </p:txBody>
        </p:sp>
      </p:grpSp>
      <p:sp>
        <p:nvSpPr>
          <p:cNvPr name="AutoShape 10" id="10"/>
          <p:cNvSpPr/>
          <p:nvPr/>
        </p:nvSpPr>
        <p:spPr>
          <a:xfrm rot="0">
            <a:off x="9118600" y="1257300"/>
            <a:ext cx="50800" cy="3559699"/>
          </a:xfrm>
          <a:prstGeom prst="rect">
            <a:avLst/>
          </a:prstGeom>
          <a:solidFill>
            <a:srgbClr val="302E2C"/>
          </a:solidFill>
        </p:spPr>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F2F4F3"/>
        </a:solidFill>
      </p:bgPr>
    </p:bg>
    <p:spTree>
      <p:nvGrpSpPr>
        <p:cNvPr id="1" name=""/>
        <p:cNvGrpSpPr/>
        <p:nvPr/>
      </p:nvGrpSpPr>
      <p:grpSpPr>
        <a:xfrm>
          <a:off x="0" y="0"/>
          <a:ext cx="0" cy="0"/>
          <a:chOff x="0" y="0"/>
          <a:chExt cx="0" cy="0"/>
        </a:xfrm>
      </p:grpSpPr>
      <p:sp>
        <p:nvSpPr>
          <p:cNvPr name="AutoShape 2" id="2"/>
          <p:cNvSpPr/>
          <p:nvPr/>
        </p:nvSpPr>
        <p:spPr>
          <a:xfrm rot="0">
            <a:off x="-249476" y="0"/>
            <a:ext cx="6253769" cy="10744200"/>
          </a:xfrm>
          <a:prstGeom prst="rect">
            <a:avLst/>
          </a:prstGeom>
          <a:solidFill>
            <a:srgbClr val="BEA8A7">
              <a:alpha val="19608"/>
            </a:srgbClr>
          </a:solidFill>
        </p:spPr>
      </p:sp>
      <p:sp>
        <p:nvSpPr>
          <p:cNvPr name="TextBox 3" id="3"/>
          <p:cNvSpPr txBox="true"/>
          <p:nvPr/>
        </p:nvSpPr>
        <p:spPr>
          <a:xfrm rot="0">
            <a:off x="6347615" y="6378282"/>
            <a:ext cx="10911685" cy="910237"/>
          </a:xfrm>
          <a:prstGeom prst="rect">
            <a:avLst/>
          </a:prstGeom>
        </p:spPr>
        <p:txBody>
          <a:bodyPr anchor="t" rtlCol="false" tIns="0" lIns="0" bIns="0" rIns="0">
            <a:spAutoFit/>
          </a:bodyPr>
          <a:lstStyle/>
          <a:p>
            <a:pPr algn="l">
              <a:lnSpc>
                <a:spcPts val="7343"/>
              </a:lnSpc>
            </a:pPr>
            <a:r>
              <a:rPr lang="en-US" sz="5649" spc="508">
                <a:solidFill>
                  <a:srgbClr val="302E2C"/>
                </a:solidFill>
                <a:latin typeface="Raleway"/>
                <a:ea typeface="Raleway"/>
                <a:cs typeface="Raleway"/>
                <a:sym typeface="Raleway"/>
              </a:rPr>
              <a:t>www.textvergoldung.de</a:t>
            </a:r>
          </a:p>
        </p:txBody>
      </p:sp>
      <p:grpSp>
        <p:nvGrpSpPr>
          <p:cNvPr name="Group 4" id="4"/>
          <p:cNvGrpSpPr>
            <a:grpSpLocks noChangeAspect="true"/>
          </p:cNvGrpSpPr>
          <p:nvPr/>
        </p:nvGrpSpPr>
        <p:grpSpPr>
          <a:xfrm rot="0">
            <a:off x="-215973" y="2261979"/>
            <a:ext cx="6220267" cy="6220242"/>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0" t="0" r="0" b="0"/>
              </a:stretch>
            </a:blipFill>
          </p:spPr>
        </p:sp>
      </p:grpSp>
      <p:grpSp>
        <p:nvGrpSpPr>
          <p:cNvPr name="Group 6" id="6"/>
          <p:cNvGrpSpPr/>
          <p:nvPr/>
        </p:nvGrpSpPr>
        <p:grpSpPr>
          <a:xfrm rot="0">
            <a:off x="587899" y="655044"/>
            <a:ext cx="881602" cy="911590"/>
            <a:chOff x="0" y="0"/>
            <a:chExt cx="628022" cy="649385"/>
          </a:xfrm>
        </p:grpSpPr>
        <p:sp>
          <p:nvSpPr>
            <p:cNvPr name="Freeform 7" id="7"/>
            <p:cNvSpPr/>
            <p:nvPr/>
          </p:nvSpPr>
          <p:spPr>
            <a:xfrm flipH="false" flipV="false" rot="0">
              <a:off x="0" y="0"/>
              <a:ext cx="628022" cy="649385"/>
            </a:xfrm>
            <a:custGeom>
              <a:avLst/>
              <a:gdLst/>
              <a:ahLst/>
              <a:cxnLst/>
              <a:rect r="r" b="b" t="t" l="l"/>
              <a:pathLst>
                <a:path h="649385" w="628022">
                  <a:moveTo>
                    <a:pt x="464192" y="0"/>
                  </a:moveTo>
                  <a:lnTo>
                    <a:pt x="0" y="0"/>
                  </a:lnTo>
                  <a:lnTo>
                    <a:pt x="0" y="649385"/>
                  </a:lnTo>
                  <a:lnTo>
                    <a:pt x="76200" y="649385"/>
                  </a:lnTo>
                  <a:lnTo>
                    <a:pt x="76200" y="76200"/>
                  </a:lnTo>
                  <a:lnTo>
                    <a:pt x="628022" y="76200"/>
                  </a:lnTo>
                  <a:lnTo>
                    <a:pt x="628022" y="0"/>
                  </a:lnTo>
                  <a:close/>
                </a:path>
              </a:pathLst>
            </a:custGeom>
            <a:solidFill>
              <a:srgbClr val="302E2C"/>
            </a:solidFill>
          </p:spPr>
        </p:sp>
      </p:grpSp>
      <p:sp>
        <p:nvSpPr>
          <p:cNvPr name="TextBox 8" id="8"/>
          <p:cNvSpPr txBox="true"/>
          <p:nvPr/>
        </p:nvSpPr>
        <p:spPr>
          <a:xfrm rot="0">
            <a:off x="6347615" y="4888406"/>
            <a:ext cx="10911685" cy="910237"/>
          </a:xfrm>
          <a:prstGeom prst="rect">
            <a:avLst/>
          </a:prstGeom>
        </p:spPr>
        <p:txBody>
          <a:bodyPr anchor="t" rtlCol="false" tIns="0" lIns="0" bIns="0" rIns="0">
            <a:spAutoFit/>
          </a:bodyPr>
          <a:lstStyle/>
          <a:p>
            <a:pPr algn="l">
              <a:lnSpc>
                <a:spcPts val="7343"/>
              </a:lnSpc>
            </a:pPr>
            <a:r>
              <a:rPr lang="en-US" sz="5649" spc="508">
                <a:solidFill>
                  <a:srgbClr val="302E2C"/>
                </a:solidFill>
                <a:latin typeface="Raleway"/>
                <a:ea typeface="Raleway"/>
                <a:cs typeface="Raleway"/>
                <a:sym typeface="Raleway"/>
              </a:rPr>
              <a:t>info@textvergoldung.de</a:t>
            </a:r>
          </a:p>
        </p:txBody>
      </p:sp>
      <p:sp>
        <p:nvSpPr>
          <p:cNvPr name="TextBox 9" id="9"/>
          <p:cNvSpPr txBox="true"/>
          <p:nvPr/>
        </p:nvSpPr>
        <p:spPr>
          <a:xfrm rot="0">
            <a:off x="6347615" y="3397144"/>
            <a:ext cx="11455100" cy="910237"/>
          </a:xfrm>
          <a:prstGeom prst="rect">
            <a:avLst/>
          </a:prstGeom>
        </p:spPr>
        <p:txBody>
          <a:bodyPr anchor="t" rtlCol="false" tIns="0" lIns="0" bIns="0" rIns="0">
            <a:spAutoFit/>
          </a:bodyPr>
          <a:lstStyle/>
          <a:p>
            <a:pPr algn="l">
              <a:lnSpc>
                <a:spcPts val="7343"/>
              </a:lnSpc>
            </a:pPr>
            <a:r>
              <a:rPr lang="en-US" sz="5649" spc="508">
                <a:solidFill>
                  <a:srgbClr val="302E2C"/>
                </a:solidFill>
                <a:latin typeface="Raleway"/>
                <a:ea typeface="Raleway"/>
                <a:cs typeface="Raleway"/>
                <a:sym typeface="Raleway"/>
              </a:rPr>
              <a:t>textvergoldung_dr.evamayer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DAHI3gUhw6I</dc:identifier>
  <dcterms:modified xsi:type="dcterms:W3CDTF">2011-08-01T06:04:30Z</dcterms:modified>
  <cp:revision>1</cp:revision>
  <dc:title>Neurodivers</dc:title>
</cp:coreProperties>
</file>